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sldIdLst>
    <p:sldId id="269" r:id="rId2"/>
    <p:sldId id="350" r:id="rId3"/>
    <p:sldId id="402" r:id="rId4"/>
    <p:sldId id="351" r:id="rId5"/>
    <p:sldId id="353" r:id="rId6"/>
    <p:sldId id="354" r:id="rId7"/>
    <p:sldId id="398" r:id="rId8"/>
    <p:sldId id="400" r:id="rId9"/>
    <p:sldId id="401" r:id="rId10"/>
    <p:sldId id="399" r:id="rId11"/>
    <p:sldId id="404" r:id="rId12"/>
    <p:sldId id="405" r:id="rId13"/>
    <p:sldId id="320" r:id="rId14"/>
    <p:sldId id="344" r:id="rId15"/>
    <p:sldId id="346" r:id="rId16"/>
    <p:sldId id="347" r:id="rId17"/>
    <p:sldId id="403" r:id="rId18"/>
    <p:sldId id="348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2" r:id="rId27"/>
    <p:sldId id="414" r:id="rId28"/>
    <p:sldId id="343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872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A7D06-965D-6C48-AD2A-CE69F384CB98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548D0-7B04-704E-AEA7-A1615DC17B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6681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548D0-7B04-704E-AEA7-A1615DC17B1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423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548D0-7B04-704E-AEA7-A1615DC17B1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954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BCD7A-AD99-2665-D193-FE0227FBE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71D763-7E42-4E9E-F4B0-B921E61F8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C59D4-2A24-7EF4-1034-2E028664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1D482-7EF6-A450-6BDD-504B2606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1C2A2-B5BC-AEB8-0B1D-6B4514FF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459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1B580-39FE-2978-39B7-32A76424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51D6BB-C4AE-9E5A-F3EE-4A06A2072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BC12E6-7F7B-789D-27F8-07A3EA1F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4A8E1C-DD2D-2423-0058-AB83F35C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84CADF-2A3C-9D54-07FB-53A28F4C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39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BD6F54-EE37-9926-5EF9-CAD6CB1A7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D0C0EA-C431-62E2-35A0-FDD2EE19C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CF5BF-B061-6EE0-3BE9-BDBEF125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9FA8A-7950-F6A4-F9DD-171C27A6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58484-8DF5-A630-F8EB-82F019B0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809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28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49981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6256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8A074-D393-F3BD-5571-F0E7162A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DAACF-F150-586C-4989-160B5EA73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711D6-BFCC-3226-C5AA-20CDBBB4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44C6E-5B4A-B52E-3874-A69DDDF6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7D40FD-E3CF-DF4D-D21E-23D01091D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62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7B00A-208B-A83D-09BE-2349F335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170D8D-D9E9-D272-B396-B388FFB86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BF84F-29F2-065F-F10F-F2346A1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AD6C1-EDF0-E4DB-A987-1B8273D5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0DC93-EFBE-460C-698F-F65FB141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093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A01D3-2EB3-C9AF-203D-CE713B09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0C200E-28E2-CD19-4B4F-6A1B51626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7C1220-C8E8-416F-EC45-6867D1C8A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D3EED-B0E0-2D72-C8BC-3215AF80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146A-65E1-C75D-A1F9-3CEB5D3C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57CC4-5B5E-E72D-6C0F-BCD46679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3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F3A1E-D1B7-6580-8BCA-B6A1DB87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F16349-5DEE-89FE-EE5A-A045BC43B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FB093-B219-6D74-3955-9252DCD2B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CF94CA-6D3A-C5F2-0C0E-CE47E8776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89EEC6-1AC8-A972-0AB0-933A9B2F0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DF3683-E31B-5A91-EC53-31C9155D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4E2C79-3035-870F-C6F9-33FA9959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593E97-7FEA-DADD-50EC-DA00D365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455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48BC6-42F0-34BD-EB31-47B2A3ED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3C1BCB-8C5E-D36C-D836-1131F933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237BC-A169-8AC6-34E4-CAD0606D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C3B623-7015-83A2-8005-9A6FDAF2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036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64C2D-6B97-B9AA-2B7A-E8740FCC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BC0712-0180-2D1F-E4D0-7DAF2C49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4DC8F-A92C-C7C9-D2DA-7BF69C6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27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518D5-156B-F8D7-B0D1-FC3BB2D1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1F4819-88B3-C14A-6F1E-176118506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82DE7-7AC0-C210-74FE-650DD37F8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0A269B-467E-EAED-A972-E112CB85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D673A-661F-5702-32C9-27AA3BE6C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BE04B2-3F96-887F-8AAA-C683E9B7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816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F9D4B-6D25-CA9D-9D62-7A8AC3EB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2B4C3D-C185-88E3-58C9-93A0E5EF9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DC1711-9D54-6BFA-D085-2123C43AC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16EC92-1769-BDCE-D864-64FE8A19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41110-8D49-4A90-283A-F51BB3DB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61469-67CE-5F85-F7CA-ADA45B12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68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8469F8-1361-5C2C-5370-3EF8530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BE7FF5-6EC9-6E01-659F-FEEAD7BFC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D0FC1-A569-8C17-ED52-8A58A816E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B6383-4F31-B248-AE8C-CFDD87C3F7D7}" type="datetimeFigureOut">
              <a:rPr kumimoji="1" lang="ko-Kore-KR" altLang="en-US" smtClean="0"/>
              <a:t>2022. 8. 29.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F5296-93CC-1B68-7F6C-383199D63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B9988-2FEF-6132-939C-454AB39BA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BDC65-7218-D148-A31C-545719C8AB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503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041400"/>
            <a:ext cx="12192000" cy="23876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solidFill>
                  <a:srgbClr val="2E75B6"/>
                </a:solidFill>
              </a:rPr>
              <a:t>Optimized Implementation of Quantum Binary Field Multiplication with Toffoli Depth One</a:t>
            </a:r>
            <a:endParaRPr lang="ko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25503-0B4D-914A-8611-3A7478C4F07B}"/>
              </a:ext>
            </a:extLst>
          </p:cNvPr>
          <p:cNvSpPr txBox="1"/>
          <p:nvPr/>
        </p:nvSpPr>
        <p:spPr>
          <a:xfrm>
            <a:off x="2130908" y="3801635"/>
            <a:ext cx="79264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600" b="1" dirty="0" err="1"/>
              <a:t>Kyungbae</a:t>
            </a:r>
            <a:r>
              <a:rPr kumimoji="1" lang="en-US" altLang="ko-Kore-KR" sz="2600" b="1" dirty="0"/>
              <a:t> Jang</a:t>
            </a:r>
            <a:r>
              <a:rPr kumimoji="1" lang="en-US" altLang="ko-Kore-KR" sz="2600" dirty="0"/>
              <a:t>, </a:t>
            </a:r>
            <a:r>
              <a:rPr kumimoji="1" lang="en-US" altLang="ko-Kore-KR" sz="2600" dirty="0" err="1"/>
              <a:t>Wonwoong</a:t>
            </a:r>
            <a:r>
              <a:rPr kumimoji="1" lang="en-US" altLang="ko-Kore-KR" sz="2600" dirty="0"/>
              <a:t> Kim, </a:t>
            </a:r>
            <a:r>
              <a:rPr kumimoji="1" lang="en-US" altLang="ko-Kore-KR" sz="2600" dirty="0" err="1"/>
              <a:t>Sejin</a:t>
            </a:r>
            <a:r>
              <a:rPr kumimoji="1" lang="en-US" altLang="ko-Kore-KR" sz="2600" dirty="0"/>
              <a:t> Lim,  </a:t>
            </a:r>
            <a:r>
              <a:rPr kumimoji="1" lang="en-US" altLang="ko-Kore-KR" sz="2600" dirty="0" err="1"/>
              <a:t>Yeajun</a:t>
            </a:r>
            <a:r>
              <a:rPr kumimoji="1" lang="en-US" altLang="ko-Kore-KR" sz="2600" dirty="0"/>
              <a:t> Kang, </a:t>
            </a:r>
          </a:p>
          <a:p>
            <a:pPr algn="ctr"/>
            <a:r>
              <a:rPr kumimoji="1" lang="en-US" altLang="ko-Kore-KR" sz="2600" dirty="0"/>
              <a:t>Yu-</a:t>
            </a:r>
            <a:r>
              <a:rPr kumimoji="1" lang="en-US" altLang="ko-Kore-KR" sz="2600" dirty="0" err="1"/>
              <a:t>Jin</a:t>
            </a:r>
            <a:r>
              <a:rPr kumimoji="1" lang="en-US" altLang="ko-Kore-KR" sz="2600" dirty="0"/>
              <a:t> Yang, and </a:t>
            </a:r>
            <a:r>
              <a:rPr kumimoji="1" lang="en-US" altLang="ko-Kore-KR" sz="2600" b="1" dirty="0" err="1">
                <a:solidFill>
                  <a:schemeClr val="accent1"/>
                </a:solidFill>
              </a:rPr>
              <a:t>Hwajeong</a:t>
            </a:r>
            <a:r>
              <a:rPr kumimoji="1" lang="en-US" altLang="ko-Kore-KR" sz="2600" b="1" dirty="0">
                <a:solidFill>
                  <a:schemeClr val="accent1"/>
                </a:solidFill>
              </a:rPr>
              <a:t> </a:t>
            </a:r>
            <a:r>
              <a:rPr kumimoji="1" lang="en-US" altLang="ko-Kore-KR" sz="2600" b="1" dirty="0" err="1">
                <a:solidFill>
                  <a:schemeClr val="accent1"/>
                </a:solidFill>
              </a:rPr>
              <a:t>Seo</a:t>
            </a:r>
            <a:endParaRPr kumimoji="1" lang="ko-Kore-KR" altLang="en-US" sz="2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38F926-5347-A38A-2B03-80742F85F49D}"/>
              </a:ext>
            </a:extLst>
          </p:cNvPr>
          <p:cNvSpPr txBox="1"/>
          <p:nvPr/>
        </p:nvSpPr>
        <p:spPr>
          <a:xfrm>
            <a:off x="199847" y="1221762"/>
            <a:ext cx="1071569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>
                <a:solidFill>
                  <a:srgbClr val="FF0000"/>
                </a:solidFill>
              </a:rPr>
              <a:t>What is the most important</a:t>
            </a:r>
            <a:r>
              <a:rPr kumimoji="1" lang="ko-KR" altLang="en-US" sz="26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600" b="1" dirty="0">
                <a:solidFill>
                  <a:srgbClr val="FF0000"/>
                </a:solidFill>
              </a:rPr>
              <a:t>thig to</a:t>
            </a:r>
            <a:r>
              <a:rPr kumimoji="1" lang="ko-KR" altLang="en-US" sz="26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600" b="1" dirty="0">
                <a:solidFill>
                  <a:srgbClr val="FF0000"/>
                </a:solidFill>
              </a:rPr>
              <a:t>present</a:t>
            </a:r>
            <a:r>
              <a:rPr kumimoji="1" lang="ko-KR" altLang="en-US" sz="26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600" b="1" dirty="0">
                <a:solidFill>
                  <a:srgbClr val="FF0000"/>
                </a:solidFill>
              </a:rPr>
              <a:t>an optimized</a:t>
            </a:r>
            <a:r>
              <a:rPr kumimoji="1" lang="ko-KR" altLang="en-US" sz="26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600" b="1" dirty="0">
                <a:solidFill>
                  <a:srgbClr val="FF0000"/>
                </a:solidFill>
              </a:rPr>
              <a:t>quantum</a:t>
            </a:r>
            <a:r>
              <a:rPr kumimoji="1" lang="ko-KR" altLang="en-US" sz="26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600" b="1" dirty="0">
                <a:solidFill>
                  <a:srgbClr val="FF0000"/>
                </a:solidFill>
              </a:rPr>
              <a:t>attack</a:t>
            </a:r>
            <a:r>
              <a:rPr kumimoji="1" lang="en-US" altLang="ko-Kore-KR" sz="2600" b="1" dirty="0">
                <a:solidFill>
                  <a:srgbClr val="FF0000"/>
                </a:solidFill>
              </a:rPr>
              <a:t>?</a:t>
            </a: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Quantum Fourier Transformation (QFT)?, Quantum Phase Estimation (QFT)?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Essential, but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600" b="1" dirty="0"/>
              <a:t>In our understanding,</a:t>
            </a:r>
            <a:r>
              <a:rPr kumimoji="1" lang="en-US" altLang="ko-Kore-KR" sz="26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800" b="1" dirty="0">
                <a:solidFill>
                  <a:schemeClr val="accent1"/>
                </a:solidFill>
              </a:rPr>
              <a:t>Scalar multiplication… </a:t>
            </a:r>
          </a:p>
          <a:p>
            <a:pPr lvl="2"/>
            <a:r>
              <a:rPr kumimoji="1" lang="en-US" altLang="ko-Kore-KR" sz="2600" b="1" dirty="0">
                <a:solidFill>
                  <a:schemeClr val="accent1"/>
                </a:solidFill>
              </a:rPr>
              <a:t>       </a:t>
            </a:r>
            <a:r>
              <a:rPr kumimoji="1" lang="en-US" altLang="ko-Kore-KR" sz="2600" b="1" dirty="0">
                <a:solidFill>
                  <a:schemeClr val="accent1"/>
                </a:solidFill>
                <a:sym typeface="Wingdings" pitchFamily="2" charset="2"/>
              </a:rPr>
              <a:t>  </a:t>
            </a:r>
            <a:r>
              <a:rPr kumimoji="1" lang="en-US" altLang="ko-Kore-KR" sz="2600" b="1" dirty="0">
                <a:solidFill>
                  <a:schemeClr val="accent1"/>
                </a:solidFill>
              </a:rPr>
              <a:t>Point addition…</a:t>
            </a:r>
          </a:p>
          <a:p>
            <a:pPr lvl="3"/>
            <a:r>
              <a:rPr kumimoji="1" lang="en-US" altLang="ko-Kore-KR" sz="2400" b="1" dirty="0">
                <a:solidFill>
                  <a:schemeClr val="accent1"/>
                </a:solidFill>
              </a:rPr>
              <a:t>	    </a:t>
            </a:r>
            <a:r>
              <a:rPr kumimoji="1" lang="en-US" altLang="ko-Kore-KR" sz="2400" b="1" dirty="0">
                <a:solidFill>
                  <a:schemeClr val="accent1"/>
                </a:solidFill>
                <a:sym typeface="Wingdings" pitchFamily="2" charset="2"/>
              </a:rPr>
              <a:t>  </a:t>
            </a:r>
            <a:r>
              <a:rPr kumimoji="1" lang="en-US" altLang="ko-Kore-KR" sz="2400" b="1" dirty="0">
                <a:solidFill>
                  <a:schemeClr val="accent1"/>
                </a:solidFill>
              </a:rPr>
              <a:t> Field arithmetic…</a:t>
            </a:r>
            <a:endParaRPr kumimoji="1" lang="en-US" altLang="ko-Kore-KR" sz="2400" dirty="0">
              <a:solidFill>
                <a:schemeClr val="accent1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EEA385E-3D4E-A94A-DFD5-0F656C00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Shor on ECDLP (Elliptic Curve Discrete Logarithmic Problems)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BC64D-EFED-80ED-7E7F-FE210FD73C73}"/>
                  </a:ext>
                </a:extLst>
              </p:cNvPr>
              <p:cNvSpPr txBox="1"/>
              <p:nvPr/>
            </p:nvSpPr>
            <p:spPr>
              <a:xfrm>
                <a:off x="3110847" y="4589108"/>
                <a:ext cx="885627" cy="763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kumimoji="1" lang="en-US" altLang="ko-Kore-KR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kumimoji="1" lang="en-US" altLang="ko-Kore-KR" sz="4000" b="1" dirty="0">
                    <a:solidFill>
                      <a:srgbClr val="FF0000"/>
                    </a:solidFill>
                  </a:rPr>
                  <a:t>,</a:t>
                </a:r>
                <a:endParaRPr kumimoji="1" lang="ko-Kore-KR" altLang="en-US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BC64D-EFED-80ED-7E7F-FE210FD73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47" y="4589108"/>
                <a:ext cx="885627" cy="763158"/>
              </a:xfrm>
              <a:prstGeom prst="rect">
                <a:avLst/>
              </a:prstGeom>
              <a:blipFill>
                <a:blip r:embed="rId2"/>
                <a:stretch>
                  <a:fillRect l="-8451" t="-13115" r="-23944" b="-2786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1EA936-3EFF-E0EC-E4A6-8537C5F5EA09}"/>
                  </a:ext>
                </a:extLst>
              </p:cNvPr>
              <p:cNvSpPr txBox="1"/>
              <p:nvPr/>
            </p:nvSpPr>
            <p:spPr>
              <a:xfrm>
                <a:off x="3977173" y="4594043"/>
                <a:ext cx="99924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ko-Kore-KR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kumimoji="1" lang="en-US" altLang="ko-Kore-KR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1" lang="ko-Kore-KR" altLang="en-US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1EA936-3EFF-E0EC-E4A6-8537C5F5E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173" y="4594043"/>
                <a:ext cx="999242" cy="707886"/>
              </a:xfrm>
              <a:prstGeom prst="rect">
                <a:avLst/>
              </a:prstGeom>
              <a:blipFill>
                <a:blip r:embed="rId3"/>
                <a:stretch>
                  <a:fillRect l="-5000" b="-70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64AE151-1D13-A232-6718-9B23B9E3F9ED}"/>
              </a:ext>
            </a:extLst>
          </p:cNvPr>
          <p:cNvSpPr txBox="1"/>
          <p:nvPr/>
        </p:nvSpPr>
        <p:spPr>
          <a:xfrm>
            <a:off x="3487918" y="4872452"/>
            <a:ext cx="61274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kumimoji="1" lang="en-US" altLang="ko-Kore-KR" sz="2500" b="1" dirty="0">
                <a:solidFill>
                  <a:srgbClr val="FF0000"/>
                </a:solidFill>
              </a:rPr>
              <a:t>in Quantum!</a:t>
            </a:r>
          </a:p>
        </p:txBody>
      </p:sp>
    </p:spTree>
    <p:extLst>
      <p:ext uri="{BB962C8B-B14F-4D97-AF65-F5344CB8AC3E}">
        <p14:creationId xmlns:p14="http://schemas.microsoft.com/office/powerpoint/2010/main" val="38004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Quantum Gates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A7F4C-7EAD-89F9-75F2-BB4BA095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2401893"/>
            <a:ext cx="9160030" cy="1846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411920" y="1229912"/>
            <a:ext cx="6611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/>
                </a:solidFill>
              </a:rPr>
              <a:t>The CNOT gate </a:t>
            </a:r>
            <a:r>
              <a:rPr kumimoji="1" lang="en-US" altLang="ko-Kore-KR" sz="2400" dirty="0"/>
              <a:t>replaces </a:t>
            </a:r>
            <a:r>
              <a:rPr kumimoji="1" lang="en-US" altLang="ko-Kore-KR" sz="2400" b="1" dirty="0"/>
              <a:t>classical XOR operation</a:t>
            </a:r>
            <a:r>
              <a:rPr kumimoji="1" lang="en-US" altLang="ko-Kore-KR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/>
                </a:solidFill>
              </a:rPr>
              <a:t>The Toffoli gate </a:t>
            </a:r>
            <a:r>
              <a:rPr kumimoji="1" lang="en-US" altLang="ko-Kore-KR" sz="2400" dirty="0"/>
              <a:t>replaces </a:t>
            </a:r>
            <a:r>
              <a:rPr kumimoji="1" lang="en-US" altLang="ko-Kore-KR" sz="2400" b="1" dirty="0"/>
              <a:t>classical AND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</p:txBody>
      </p:sp>
    </p:spTree>
    <p:extLst>
      <p:ext uri="{BB962C8B-B14F-4D97-AF65-F5344CB8AC3E}">
        <p14:creationId xmlns:p14="http://schemas.microsoft.com/office/powerpoint/2010/main" val="143366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Quantum Gates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411920" y="1229912"/>
            <a:ext cx="1021702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/>
              <a:t>Actually, the Toffoli gates are </a:t>
            </a:r>
            <a:r>
              <a:rPr kumimoji="1" lang="en-US" altLang="ko-Kore-KR" sz="2600" b="1" dirty="0">
                <a:solidFill>
                  <a:srgbClr val="FF0000"/>
                </a:solidFill>
              </a:rPr>
              <a:t>more complex </a:t>
            </a:r>
            <a:r>
              <a:rPr kumimoji="1" lang="en-US" altLang="ko-Kore-KR" sz="2600" b="1" dirty="0"/>
              <a:t>than other quantum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olidFill>
                  <a:srgbClr val="FF0000"/>
                </a:solidFill>
              </a:rPr>
              <a:t>This is why we should reduce the use of Toffoli gates (depth) !!</a:t>
            </a:r>
            <a:endParaRPr kumimoji="1" lang="ko-Kore-KR" altLang="en-US" sz="26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767EAD-4717-F9AA-C1D5-B25C023B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18" y="1982357"/>
            <a:ext cx="9160030" cy="2450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127A9C-4E05-3210-9632-23C3A76F1212}"/>
              </a:ext>
            </a:extLst>
          </p:cNvPr>
          <p:cNvSpPr txBox="1"/>
          <p:nvPr/>
        </p:nvSpPr>
        <p:spPr>
          <a:xfrm>
            <a:off x="1262970" y="20731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0B89F-260B-2BF8-AFDA-CE53811BB54B}"/>
              </a:ext>
            </a:extLst>
          </p:cNvPr>
          <p:cNvSpPr txBox="1"/>
          <p:nvPr/>
        </p:nvSpPr>
        <p:spPr>
          <a:xfrm>
            <a:off x="111838" y="64655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B1612-D602-5549-C696-30514C29AA1E}"/>
              </a:ext>
            </a:extLst>
          </p:cNvPr>
          <p:cNvSpPr txBox="1"/>
          <p:nvPr/>
        </p:nvSpPr>
        <p:spPr>
          <a:xfrm>
            <a:off x="411920" y="6429890"/>
            <a:ext cx="11668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/>
              <a:t>M. Amy, D. Maslov, M. Mosca, M. Roetteler, and M. Roetteler, “A meet- in-the-middle algorithm for fast synthesis of depth-optimal quantum circuits,”</a:t>
            </a:r>
          </a:p>
        </p:txBody>
      </p:sp>
    </p:spTree>
    <p:extLst>
      <p:ext uri="{BB962C8B-B14F-4D97-AF65-F5344CB8AC3E}">
        <p14:creationId xmlns:p14="http://schemas.microsoft.com/office/powerpoint/2010/main" val="45515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BD5920A-7EF2-C646-A7BB-7DFC553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b="1" dirty="0"/>
              <a:t>Related Work: D. </a:t>
            </a:r>
            <a:r>
              <a:rPr lang="en-US" altLang="ko-Kore-KR" b="1" dirty="0" err="1"/>
              <a:t>Maslov</a:t>
            </a:r>
            <a:r>
              <a:rPr lang="en-US" altLang="ko-Kore-KR" b="1" dirty="0"/>
              <a:t> et al.</a:t>
            </a:r>
            <a:endParaRPr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A0DA9-F5DD-16CC-0127-A19E15111F3F}"/>
                  </a:ext>
                </a:extLst>
              </p:cNvPr>
              <p:cNvSpPr txBox="1"/>
              <p:nvPr/>
            </p:nvSpPr>
            <p:spPr>
              <a:xfrm>
                <a:off x="211797" y="1191738"/>
                <a:ext cx="11007822" cy="2469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Generic </a:t>
                </a:r>
                <a:r>
                  <a:rPr kumimoji="1" lang="en-US" altLang="ko-Kore-KR" sz="2200" b="1" dirty="0"/>
                  <a:t>Schoolbook </a:t>
                </a:r>
                <a:r>
                  <a:rPr kumimoji="1" lang="en-US" altLang="ko-KR" sz="2200" b="1" dirty="0"/>
                  <a:t>Multiplication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ko-Kore-KR" sz="22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ko-Kore-KR" sz="2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2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ko-Kore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ore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kumimoji="1" lang="ko-KR" alt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𝑠𝑖𝑧𝑒</m:t>
                        </m:r>
                        <m:r>
                          <a:rPr kumimoji="1" lang="en-US" altLang="ko-K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kumimoji="1" lang="en-US" altLang="ko-KR" sz="2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2200" b="1" dirty="0">
                    <a:solidFill>
                      <a:schemeClr val="accent1"/>
                    </a:solidFill>
                  </a:rPr>
                  <a:t> qubits are required </a:t>
                </a:r>
                <a:r>
                  <a:rPr kumimoji="1" lang="en-US" altLang="ko-Kore-KR" sz="2200" b="1" dirty="0">
                    <a:sym typeface="Wingdings" pitchFamily="2" charset="2"/>
                  </a:rPr>
                  <a:t></a:t>
                </a:r>
                <a:r>
                  <a:rPr kumimoji="1" lang="ko-KR" altLang="en-US" sz="2200" b="1" dirty="0">
                    <a:sym typeface="Wingdings" pitchFamily="2" charset="2"/>
                  </a:rPr>
                  <a:t> </a:t>
                </a:r>
                <a:r>
                  <a:rPr kumimoji="1" lang="en-US" altLang="ko-KR" sz="2200" b="1" dirty="0">
                    <a:sym typeface="Wingdings" pitchFamily="2" charset="2"/>
                  </a:rPr>
                  <a:t>Probably, this the minimum qubits</a:t>
                </a:r>
                <a:endParaRPr kumimoji="1" lang="en-US" altLang="ko-Kore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b="1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They consider modular reduction</a:t>
                </a:r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in</a:t>
                </a:r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advance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Upper part multiplication operations are performed earlier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en-US" altLang="ko-Kore-KR" sz="2200" b="1" dirty="0">
                    <a:solidFill>
                      <a:srgbClr val="FF0000"/>
                    </a:solidFill>
                  </a:rPr>
                  <a:t> Toffoli gates are used </a:t>
                </a:r>
                <a:r>
                  <a:rPr kumimoji="1" lang="en-US" altLang="ko-Kore-KR" sz="2200" b="1" dirty="0">
                    <a:solidFill>
                      <a:srgbClr val="FF0000"/>
                    </a:solidFill>
                    <a:sym typeface="Wingdings" pitchFamily="2" charset="2"/>
                  </a:rPr>
                  <a:t> Not optimized with Toffoli gate count </a:t>
                </a:r>
                <a:r>
                  <a:rPr kumimoji="1" lang="en-US" altLang="ko-Kore-KR" sz="2200" b="1" dirty="0">
                    <a:sym typeface="Wingdings" pitchFamily="2" charset="2"/>
                  </a:rPr>
                  <a:t> Maximum number</a:t>
                </a:r>
                <a:endParaRPr kumimoji="1" lang="ko-Kore-KR" altLang="en-US" sz="2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A0DA9-F5DD-16CC-0127-A19E1511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97" y="1191738"/>
                <a:ext cx="11007822" cy="2469907"/>
              </a:xfrm>
              <a:prstGeom prst="rect">
                <a:avLst/>
              </a:prstGeom>
              <a:blipFill>
                <a:blip r:embed="rId3"/>
                <a:stretch>
                  <a:fillRect l="-576" t="-1531" b="-40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7E0FCC0-6823-EC60-F189-DF414DBB5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33" y="3814005"/>
            <a:ext cx="4230006" cy="2836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8C3CAF-5634-F066-E721-284DF2B46D4F}"/>
              </a:ext>
            </a:extLst>
          </p:cNvPr>
          <p:cNvSpPr txBox="1"/>
          <p:nvPr/>
        </p:nvSpPr>
        <p:spPr>
          <a:xfrm>
            <a:off x="766451" y="3629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4C6AC-085E-9B11-6F1C-6E32B426C5F7}"/>
              </a:ext>
            </a:extLst>
          </p:cNvPr>
          <p:cNvSpPr txBox="1"/>
          <p:nvPr/>
        </p:nvSpPr>
        <p:spPr>
          <a:xfrm>
            <a:off x="8426226" y="5945501"/>
            <a:ext cx="376577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500" dirty="0"/>
              <a:t>   * D. </a:t>
            </a:r>
            <a:r>
              <a:rPr lang="en-US" altLang="ko-Kore-KR" sz="1500" dirty="0" err="1"/>
              <a:t>Maslov</a:t>
            </a:r>
            <a:r>
              <a:rPr lang="en-US" altLang="ko-Kore-KR" sz="1500" dirty="0"/>
              <a:t> et al.</a:t>
            </a:r>
            <a:r>
              <a:rPr lang="ko-KR" altLang="en-US" sz="1500" dirty="0"/>
              <a:t> </a:t>
            </a:r>
            <a:r>
              <a:rPr lang="en-US" altLang="ko-KR" sz="1500" dirty="0"/>
              <a:t>“On the design and </a:t>
            </a:r>
          </a:p>
          <a:p>
            <a:r>
              <a:rPr lang="en-US" altLang="ko-KR" sz="1500" dirty="0"/>
              <a:t>      optimization of a quantum polynomial</a:t>
            </a:r>
          </a:p>
          <a:p>
            <a:r>
              <a:rPr lang="en-US" altLang="ko-KR" sz="1500" dirty="0"/>
              <a:t>      time attack on elliptic curve cryptography”</a:t>
            </a:r>
            <a:endParaRPr kumimoji="1" lang="ko-Kore-KR" altLang="en-US" sz="1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D05FE8-EC2D-FECD-42D3-D304950F22CA}"/>
              </a:ext>
            </a:extLst>
          </p:cNvPr>
          <p:cNvSpPr/>
          <p:nvPr/>
        </p:nvSpPr>
        <p:spPr>
          <a:xfrm>
            <a:off x="1282046" y="6365019"/>
            <a:ext cx="3899264" cy="25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A005E-91FC-F6FC-6DE1-87852BBF8A0C}"/>
              </a:ext>
            </a:extLst>
          </p:cNvPr>
          <p:cNvSpPr txBox="1"/>
          <p:nvPr/>
        </p:nvSpPr>
        <p:spPr>
          <a:xfrm>
            <a:off x="1482609" y="6280921"/>
            <a:ext cx="339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&lt; Quantum multiplication circuit&gt;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1793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BD5920A-7EF2-C646-A7BB-7DFC553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b="1" dirty="0"/>
              <a:t>Related Work: S. </a:t>
            </a:r>
            <a:r>
              <a:rPr lang="en-US" altLang="ko-Kore-KR" b="1" dirty="0" err="1"/>
              <a:t>Kepley</a:t>
            </a:r>
            <a:r>
              <a:rPr lang="en-US" altLang="ko-Kore-KR" b="1" dirty="0"/>
              <a:t> et al.</a:t>
            </a:r>
            <a:endParaRPr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1FE602-BD30-C163-F70F-36BA67F7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01" y="4100445"/>
            <a:ext cx="5687658" cy="189093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9CA13-387D-70DF-921B-EDBBA221BFCE}"/>
                  </a:ext>
                </a:extLst>
              </p:cNvPr>
              <p:cNvSpPr txBox="1"/>
              <p:nvPr/>
            </p:nvSpPr>
            <p:spPr>
              <a:xfrm>
                <a:off x="219309" y="1166410"/>
                <a:ext cx="8939627" cy="2817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They applied Karatsuba algorithm to quantum </a:t>
                </a:r>
                <a:r>
                  <a:rPr kumimoji="1" lang="en-US" altLang="ko-KR" sz="2200" b="1" dirty="0"/>
                  <a:t>binary field multiplication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 err="1"/>
                  <a:t>Fo</a:t>
                </a:r>
                <a:r>
                  <a:rPr kumimoji="1" lang="en-US" altLang="ko-Kore-KR" sz="2200" b="1" dirty="0"/>
                  <a:t>r</a:t>
                </a:r>
                <a14:m>
                  <m:oMath xmlns:m="http://schemas.openxmlformats.org/officeDocument/2006/math">
                    <m:r>
                      <a:rPr kumimoji="1" lang="en-US" altLang="ko-Kore-KR" sz="2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2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kumimoji="1" lang="en-US" altLang="ko-Kore-KR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2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kumimoji="1" lang="en-US" altLang="ko-Kore-KR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ore-KR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kumimoji="1" lang="ko-KR" alt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𝒔𝒊𝒛𝒆</m:t>
                        </m:r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ko-Kore-KR" sz="2200" b="1" dirty="0"/>
                  <a:t>,</a:t>
                </a:r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Karatsuba applied </a:t>
                </a: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recursively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000" b="1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Additional CNOT gates are required, but </a:t>
                </a:r>
                <a:r>
                  <a:rPr kumimoji="1" lang="en-US" altLang="ko-KR" sz="2200" b="1" dirty="0">
                    <a:solidFill>
                      <a:srgbClr val="FF0000"/>
                    </a:solidFill>
                  </a:rPr>
                  <a:t>Toffoli gates can be reduced</a:t>
                </a:r>
                <a:endParaRPr kumimoji="1" lang="en-US" altLang="ko-KR" sz="22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1" lang="en-US" altLang="ko-KR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kumimoji="1" lang="en-US" altLang="ko-KR" sz="2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kumimoji="1" lang="en-US" altLang="ko-KR" sz="2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  <m:sup>
                        <m:func>
                          <m:funcPr>
                            <m:ctrlPr>
                              <a:rPr kumimoji="1" lang="en-US" altLang="ko-KR" sz="2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ko-KR" sz="2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ko-KR" sz="2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ko-KR" sz="2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sup>
                    </m:sSup>
                  </m:oMath>
                </a14:m>
                <a:r>
                  <a:rPr kumimoji="1" lang="en-US" altLang="ko-Kore-KR" sz="22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sz="2200" b="1" dirty="0">
                    <a:solidFill>
                      <a:srgbClr val="FF0000"/>
                    </a:solidFill>
                  </a:rPr>
                  <a:t>Toffoli gates are required</a:t>
                </a:r>
                <a:r>
                  <a:rPr kumimoji="1" lang="ko-KR" altLang="en-US" sz="2200" b="1" dirty="0">
                    <a:solidFill>
                      <a:srgbClr val="FF0000"/>
                    </a:solidFill>
                  </a:rPr>
                  <a:t> </a:t>
                </a:r>
                <a:endParaRPr kumimoji="1" lang="en-US" altLang="ko-KR" sz="2200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0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More qubits are required </a:t>
                </a:r>
                <a:r>
                  <a:rPr kumimoji="1" lang="en-US" altLang="ko-KR" sz="2200" b="1" dirty="0">
                    <a:sym typeface="Wingdings" pitchFamily="2" charset="2"/>
                  </a:rPr>
                  <a:t>: 2</a:t>
                </a:r>
                <a14:m>
                  <m:oMath xmlns:m="http://schemas.openxmlformats.org/officeDocument/2006/math">
                    <m:r>
                      <a:rPr kumimoji="1" lang="en-US" altLang="ko-KR" sz="2200" b="1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𝒏</m:t>
                    </m:r>
                  </m:oMath>
                </a14:m>
                <a:r>
                  <a:rPr kumimoji="1" lang="en-US" altLang="ko-KR" sz="2200" b="1" dirty="0">
                    <a:sym typeface="Wingdings" pitchFamily="2" charset="2"/>
                  </a:rPr>
                  <a:t> + Number of Toffoli gates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ko-Kore-KR" altLang="en-US" sz="2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9CA13-387D-70DF-921B-EDBBA221B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9" y="1166410"/>
                <a:ext cx="8939627" cy="2817181"/>
              </a:xfrm>
              <a:prstGeom prst="rect">
                <a:avLst/>
              </a:prstGeom>
              <a:blipFill>
                <a:blip r:embed="rId3"/>
                <a:stretch>
                  <a:fillRect l="-852" t="-13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05778B-775A-DC64-9A82-BC00A4435B0C}"/>
              </a:ext>
            </a:extLst>
          </p:cNvPr>
          <p:cNvSpPr txBox="1"/>
          <p:nvPr/>
        </p:nvSpPr>
        <p:spPr>
          <a:xfrm>
            <a:off x="89062" y="6527631"/>
            <a:ext cx="90698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500" dirty="0">
                <a:solidFill>
                  <a:srgbClr val="111111"/>
                </a:solidFill>
                <a:effectLst/>
                <a:latin typeface="VdxdjnTimes"/>
              </a:rPr>
              <a:t>* S. </a:t>
            </a:r>
            <a:r>
              <a:rPr lang="en" altLang="ko-Kore-KR" sz="1500" dirty="0" err="1">
                <a:solidFill>
                  <a:srgbClr val="111111"/>
                </a:solidFill>
                <a:effectLst/>
                <a:latin typeface="VdxdjnTimes"/>
              </a:rPr>
              <a:t>Kepley</a:t>
            </a:r>
            <a:r>
              <a:rPr lang="en" altLang="ko-Kore-KR" sz="1500" dirty="0">
                <a:solidFill>
                  <a:srgbClr val="111111"/>
                </a:solidFill>
                <a:effectLst/>
                <a:latin typeface="VdxdjnTimes"/>
              </a:rPr>
              <a:t> et al, “Quantum circuits for </a:t>
            </a:r>
            <a:r>
              <a:rPr lang="en" altLang="ko-Kore-KR" sz="1500" dirty="0">
                <a:solidFill>
                  <a:srgbClr val="111111"/>
                </a:solidFill>
                <a:effectLst/>
                <a:latin typeface="HlpgymMSBM10"/>
              </a:rPr>
              <a:t>F</a:t>
            </a:r>
            <a:r>
              <a:rPr lang="en" altLang="ko-Kore-KR" sz="1500" dirty="0">
                <a:solidFill>
                  <a:srgbClr val="111111"/>
                </a:solidFill>
                <a:effectLst/>
                <a:latin typeface="VdxdjnTimes"/>
              </a:rPr>
              <a:t>2</a:t>
            </a:r>
            <a:r>
              <a:rPr lang="en" altLang="ko-Kore-KR" sz="1500" i="1" dirty="0">
                <a:solidFill>
                  <a:srgbClr val="111111"/>
                </a:solidFill>
                <a:effectLst/>
                <a:latin typeface="JtmkpfTimes"/>
              </a:rPr>
              <a:t>n </a:t>
            </a:r>
            <a:r>
              <a:rPr lang="en" altLang="ko-Kore-KR" sz="1500" dirty="0">
                <a:solidFill>
                  <a:srgbClr val="111111"/>
                </a:solidFill>
                <a:effectLst/>
                <a:latin typeface="VdxdjnTimes"/>
              </a:rPr>
              <a:t>-multiplication with </a:t>
            </a:r>
            <a:r>
              <a:rPr lang="en" altLang="ko-Kore-KR" sz="1500" dirty="0" err="1">
                <a:solidFill>
                  <a:srgbClr val="111111"/>
                </a:solidFill>
                <a:effectLst/>
                <a:latin typeface="VdxdjnTimes"/>
              </a:rPr>
              <a:t>subquadratic</a:t>
            </a:r>
            <a:r>
              <a:rPr lang="en" altLang="ko-Kore-KR" sz="1500" dirty="0">
                <a:solidFill>
                  <a:srgbClr val="111111"/>
                </a:solidFill>
                <a:effectLst/>
                <a:latin typeface="VdxdjnTimes"/>
              </a:rPr>
              <a:t> gate </a:t>
            </a:r>
            <a:r>
              <a:rPr lang="en" altLang="ko-Kore-KR" sz="1500" dirty="0">
                <a:solidFill>
                  <a:srgbClr val="111111"/>
                </a:solidFill>
                <a:latin typeface="VdxdjnTimes"/>
              </a:rPr>
              <a:t>count”</a:t>
            </a:r>
            <a:endParaRPr lang="en" altLang="ko-Kore-KR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74865-05E8-F0C1-6EDC-9A80073B3566}"/>
              </a:ext>
            </a:extLst>
          </p:cNvPr>
          <p:cNvSpPr txBox="1"/>
          <p:nvPr/>
        </p:nvSpPr>
        <p:spPr>
          <a:xfrm>
            <a:off x="2782327" y="38968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7BF7D0-EA84-56EA-F0DD-E816CE8A9C5A}"/>
              </a:ext>
            </a:extLst>
          </p:cNvPr>
          <p:cNvSpPr/>
          <p:nvPr/>
        </p:nvSpPr>
        <p:spPr>
          <a:xfrm>
            <a:off x="3082409" y="5761891"/>
            <a:ext cx="2002130" cy="160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F84FA-E9A7-59BA-DD0E-EAD6C5FBA199}"/>
              </a:ext>
            </a:extLst>
          </p:cNvPr>
          <p:cNvSpPr txBox="1"/>
          <p:nvPr/>
        </p:nvSpPr>
        <p:spPr>
          <a:xfrm>
            <a:off x="4194179" y="6010346"/>
            <a:ext cx="346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&lt; Recursive division in Karatsuba &gt;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10877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D5A903-DF9C-C933-F936-FFBC4662883D}"/>
              </a:ext>
            </a:extLst>
          </p:cNvPr>
          <p:cNvSpPr/>
          <p:nvPr/>
        </p:nvSpPr>
        <p:spPr>
          <a:xfrm>
            <a:off x="0" y="5929460"/>
            <a:ext cx="12192000" cy="64102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96C2429E-6265-27CB-35EC-D77CD0CC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Related Work: I. van Hoof</a:t>
            </a:r>
            <a:endParaRPr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3F1B24-14C4-E90D-C055-30F9BC05D512}"/>
                  </a:ext>
                </a:extLst>
              </p:cNvPr>
              <p:cNvSpPr txBox="1"/>
              <p:nvPr/>
            </p:nvSpPr>
            <p:spPr>
              <a:xfrm>
                <a:off x="292296" y="1125491"/>
                <a:ext cx="11607408" cy="4893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They apply Karatsuba recursively</a:t>
                </a:r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>
                    <a:sym typeface="Wingdings" pitchFamily="2" charset="2"/>
                  </a:rPr>
                  <a:t> </a:t>
                </a:r>
                <a:r>
                  <a:rPr kumimoji="1" lang="en-US" altLang="ko-KR" sz="2200" b="1" dirty="0"/>
                  <a:t>Toffoli gates are reduced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>
                    <a:solidFill>
                      <a:schemeClr val="accent1"/>
                    </a:solidFill>
                  </a:rPr>
                  <a:t>Same approach </a:t>
                </a:r>
                <a:r>
                  <a:rPr kumimoji="1" lang="en-US" altLang="ko-Kore-KR" sz="2200" dirty="0"/>
                  <a:t>with S. </a:t>
                </a:r>
                <a:r>
                  <a:rPr kumimoji="1" lang="en-US" altLang="ko-Kore-KR" sz="2200" dirty="0" err="1"/>
                  <a:t>Kepley</a:t>
                </a:r>
                <a:r>
                  <a:rPr kumimoji="1" lang="en-US" altLang="ko-Kore-KR" sz="2200" dirty="0"/>
                  <a:t> et al.’s 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Different is qubit count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/>
                  <a:t>By utilizing LUP decomposition</a:t>
                </a:r>
                <a:r>
                  <a:rPr kumimoji="1" lang="en-US" altLang="ko-Kore-KR" sz="2200" dirty="0"/>
                  <a:t>, only </a:t>
                </a: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kumimoji="1" lang="en-US" altLang="ko-KR" sz="2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 qubits are required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They use more CNOT gates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" altLang="ko-KR" sz="2200" dirty="0">
                    <a:sym typeface="Wingdings" pitchFamily="2" charset="2"/>
                  </a:rPr>
                  <a:t>However,</a:t>
                </a:r>
                <a:r>
                  <a:rPr kumimoji="1" lang="en" altLang="ko-KR" sz="2200" b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200" b="1" dirty="0">
                    <a:solidFill>
                      <a:srgbClr val="FF0000"/>
                    </a:solidFill>
                    <a:sym typeface="Wingdings" pitchFamily="2" charset="2"/>
                  </a:rPr>
                  <a:t>this is not a loss </a:t>
                </a:r>
                <a:r>
                  <a:rPr kumimoji="1" lang="en-US" altLang="ko-KR" sz="2200" b="1" dirty="0">
                    <a:solidFill>
                      <a:schemeClr val="accent2"/>
                    </a:solidFill>
                    <a:sym typeface="Wingdings" pitchFamily="2" charset="2"/>
                  </a:rPr>
                  <a:t>(reducing qubit is more important!)</a:t>
                </a:r>
                <a:endParaRPr kumimoji="1" lang="en-US" altLang="ko-KR" sz="2200" b="1" dirty="0">
                  <a:solidFill>
                    <a:schemeClr val="accent2"/>
                  </a:solidFill>
                </a:endParaRPr>
              </a:p>
              <a:p>
                <a:pPr lvl="1"/>
                <a:endParaRPr kumimoji="1" lang="en-US" altLang="ko-Kore-KR" sz="22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In CHES 2020 paper (Shor on binary ECC), They adopted this quantum multiplication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600" b="1" dirty="0">
                    <a:solidFill>
                      <a:srgbClr val="FF0000"/>
                    </a:solidFill>
                  </a:rPr>
                  <a:t>But we</a:t>
                </a:r>
                <a:r>
                  <a:rPr kumimoji="1" lang="ko-KR" altLang="en-US" sz="26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sz="2600" b="1" dirty="0">
                    <a:solidFill>
                      <a:srgbClr val="FF0000"/>
                    </a:solidFill>
                  </a:rPr>
                  <a:t>should note this!</a:t>
                </a:r>
                <a:endParaRPr kumimoji="1" lang="en-US" altLang="ko-Kore-KR" sz="2600" b="1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/>
                  <a:t>Reducing qubits  </a:t>
                </a:r>
                <a:r>
                  <a:rPr kumimoji="1" lang="en-US" altLang="ko-Kore-KR" sz="2200" b="1" dirty="0">
                    <a:sym typeface="Wingdings" pitchFamily="2" charset="2"/>
                  </a:rPr>
                  <a:t>  Circuit Space is reduced</a:t>
                </a:r>
                <a:endParaRPr kumimoji="1" lang="en-US" altLang="ko-Kore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/>
                  <a:t>Quantum gate operations in </a:t>
                </a:r>
                <a:r>
                  <a:rPr kumimoji="1" lang="en-US" altLang="ko-Kore-KR" sz="2200" b="1" dirty="0">
                    <a:solidFill>
                      <a:srgbClr val="FF0000"/>
                    </a:solidFill>
                  </a:rPr>
                  <a:t>limited space </a:t>
                </a:r>
                <a:r>
                  <a:rPr kumimoji="1" lang="en-US" altLang="ko-Kore-KR" sz="2200" b="1" dirty="0"/>
                  <a:t>causes </a:t>
                </a:r>
                <a:r>
                  <a:rPr kumimoji="1" lang="en-US" altLang="ko-Kore-KR" sz="2200" b="1" dirty="0">
                    <a:solidFill>
                      <a:srgbClr val="FF0000"/>
                    </a:solidFill>
                  </a:rPr>
                  <a:t>high circuit depth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Toffoli Depth and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Full depth are higher than </a:t>
                </a:r>
                <a:r>
                  <a:rPr kumimoji="1" lang="en-US" altLang="ko-Kore-KR" sz="2200" dirty="0"/>
                  <a:t>S. </a:t>
                </a:r>
                <a:r>
                  <a:rPr kumimoji="1" lang="en-US" altLang="ko-Kore-KR" sz="2200" dirty="0" err="1"/>
                  <a:t>Kepley’s</a:t>
                </a:r>
                <a:r>
                  <a:rPr kumimoji="1" lang="en-US" altLang="ko-Kore-KR" sz="2200" dirty="0"/>
                  <a:t> quantum multiplication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3F1B24-14C4-E90D-C055-30F9BC05D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96" y="1125491"/>
                <a:ext cx="11607408" cy="4893647"/>
              </a:xfrm>
              <a:prstGeom prst="rect">
                <a:avLst/>
              </a:prstGeom>
              <a:blipFill>
                <a:blip r:embed="rId2"/>
                <a:stretch>
                  <a:fillRect l="-875" t="-7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7DA7793-52A6-B08F-E03F-68492A9B55A2}"/>
              </a:ext>
            </a:extLst>
          </p:cNvPr>
          <p:cNvSpPr txBox="1"/>
          <p:nvPr/>
        </p:nvSpPr>
        <p:spPr>
          <a:xfrm>
            <a:off x="758398" y="6019138"/>
            <a:ext cx="10633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ore-KR" sz="2400" b="1" dirty="0">
                <a:solidFill>
                  <a:srgbClr val="FF0000"/>
                </a:solidFill>
              </a:rPr>
              <a:t>We should consider carefully the tradeoff between depth and qubit count.	</a:t>
            </a:r>
          </a:p>
        </p:txBody>
      </p:sp>
    </p:spTree>
    <p:extLst>
      <p:ext uri="{BB962C8B-B14F-4D97-AF65-F5344CB8AC3E}">
        <p14:creationId xmlns:p14="http://schemas.microsoft.com/office/powerpoint/2010/main" val="398806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AD3005-180E-2225-1CC8-34508D653739}"/>
              </a:ext>
            </a:extLst>
          </p:cNvPr>
          <p:cNvSpPr/>
          <p:nvPr/>
        </p:nvSpPr>
        <p:spPr>
          <a:xfrm>
            <a:off x="-1" y="5609399"/>
            <a:ext cx="12192000" cy="64102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BD5920A-7EF2-C646-A7BB-7DFC553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A2E43-3967-0F62-F5F7-373D6059A9EB}"/>
              </a:ext>
            </a:extLst>
          </p:cNvPr>
          <p:cNvSpPr txBox="1"/>
          <p:nvPr/>
        </p:nvSpPr>
        <p:spPr>
          <a:xfrm>
            <a:off x="153777" y="1248601"/>
            <a:ext cx="9028049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Previous works do not consider circuit depth</a:t>
            </a:r>
          </a:p>
          <a:p>
            <a:endParaRPr kumimoji="1" lang="en-US" altLang="ko-Kore-KR" sz="10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schemeClr val="accent1"/>
                </a:solidFill>
              </a:rPr>
              <a:t>Our quantum multiplication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optimizes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the </a:t>
            </a:r>
            <a:r>
              <a:rPr kumimoji="1" lang="en-US" altLang="ko-Kore-KR" sz="2400" b="1" dirty="0">
                <a:solidFill>
                  <a:srgbClr val="FF0000"/>
                </a:solidFill>
              </a:rPr>
              <a:t>Toffoli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depth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(i.e., one)</a:t>
            </a:r>
            <a:r>
              <a:rPr kumimoji="1" lang="en-US" altLang="ko-KR" sz="2400" b="1" dirty="0">
                <a:solidFill>
                  <a:srgbClr val="FF0000"/>
                </a:solidFill>
                <a:sym typeface="Wingdings" pitchFamily="2" charset="2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schemeClr val="accent1"/>
                </a:solidFill>
                <a:sym typeface="Wingdings" pitchFamily="2" charset="2"/>
              </a:rPr>
              <a:t>Full depth is also reduced (Full depth depends on Toffoli depth)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We also apply Karatsuba recursively</a:t>
            </a:r>
            <a:endParaRPr kumimoji="1" lang="en-US" altLang="ko-KR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/>
              <a:t>Multiplication is divided </a:t>
            </a:r>
            <a:r>
              <a:rPr kumimoji="1" lang="en-US" altLang="ko-KR" sz="2200" b="1" dirty="0">
                <a:sym typeface="Wingdings" pitchFamily="2" charset="2"/>
              </a:rPr>
              <a:t> </a:t>
            </a:r>
            <a:r>
              <a:rPr kumimoji="1" lang="en-US" altLang="ko-KR" sz="2200" b="1" dirty="0"/>
              <a:t>This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alone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is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also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/>
              <a:t>However,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we remove the dependencies</a:t>
            </a:r>
            <a:r>
              <a:rPr kumimoji="1" lang="en-US" altLang="ko-KR" sz="2200" b="1" dirty="0"/>
              <a:t> in the divided multiplications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solidFill>
                  <a:schemeClr val="accent1"/>
                </a:solidFill>
              </a:rPr>
              <a:t>We provide rooms for removing dependencies.</a:t>
            </a:r>
            <a:endParaRPr kumimoji="1" lang="en-US" altLang="ko-KR" sz="22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solidFill>
                  <a:schemeClr val="accent1"/>
                </a:solidFill>
              </a:rPr>
              <a:t>When there is a dependency when dividing by Karatsuba?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solidFill>
                  <a:schemeClr val="accent1"/>
                </a:solidFill>
              </a:rPr>
              <a:t>We provide a room (ancilla qubits)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FB7B2-A118-D2D1-94EE-48C2CFDF6E53}"/>
                  </a:ext>
                </a:extLst>
              </p:cNvPr>
              <p:cNvSpPr txBox="1"/>
              <p:nvPr/>
            </p:nvSpPr>
            <p:spPr>
              <a:xfrm>
                <a:off x="565608" y="5702997"/>
                <a:ext cx="112933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2400" b="1" dirty="0">
                    <a:solidFill>
                      <a:srgbClr val="FF0000"/>
                    </a:solidFill>
                  </a:rPr>
                  <a:t>For any</a:t>
                </a:r>
                <a:r>
                  <a:rPr kumimoji="1" lang="ko-KR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sz="2400" b="1" dirty="0">
                    <a:solidFill>
                      <a:srgbClr val="FF0000"/>
                    </a:solidFill>
                  </a:rPr>
                  <a:t>Field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1" lang="en-US" altLang="ko-KR" sz="2400" b="1" dirty="0">
                    <a:solidFill>
                      <a:srgbClr val="FF0000"/>
                    </a:solidFill>
                  </a:rPr>
                  <a:t>, we can implement quantum multiplication with</a:t>
                </a:r>
                <a:r>
                  <a:rPr kumimoji="1" lang="ko-KR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sz="2400" b="1" dirty="0">
                    <a:solidFill>
                      <a:srgbClr val="FF0000"/>
                    </a:solidFill>
                  </a:rPr>
                  <a:t>Toffoli depth one</a:t>
                </a:r>
                <a:endParaRPr lang="ko-Kore-KR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6FB7B2-A118-D2D1-94EE-48C2CFDF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8" y="5702997"/>
                <a:ext cx="11293311" cy="461665"/>
              </a:xfrm>
              <a:prstGeom prst="rect">
                <a:avLst/>
              </a:prstGeom>
              <a:blipFill>
                <a:blip r:embed="rId2"/>
                <a:stretch>
                  <a:fillRect l="-899" t="-8108" b="-297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05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1A2E43-3967-0F62-F5F7-373D6059A9EB}"/>
                  </a:ext>
                </a:extLst>
              </p:cNvPr>
              <p:cNvSpPr txBox="1"/>
              <p:nvPr/>
            </p:nvSpPr>
            <p:spPr>
              <a:xfrm>
                <a:off x="153777" y="1097772"/>
                <a:ext cx="11250067" cy="450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Karatsuba algorithm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/>
                  <a:t>One of the efficient algorithms for multiplication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10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b="1" dirty="0">
                    <a:solidFill>
                      <a:schemeClr val="accent1"/>
                    </a:solidFill>
                  </a:rPr>
                  <a:t>For multiplication			   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10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dirty="0"/>
                  <a:t>Split </a:t>
                </a:r>
                <a:r>
                  <a:rPr lang="en" altLang="ko-Kore-KR" sz="2400" dirty="0"/>
                  <a:t>polynomials</a:t>
                </a:r>
                <a14:m>
                  <m:oMath xmlns:m="http://schemas.openxmlformats.org/officeDocument/2006/math">
                    <m:r>
                      <a:rPr lang="en" altLang="ko-Kore-KR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ko-Kore-KR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" altLang="ko-Kore-KR" sz="2400" dirty="0"/>
                  <a:t> and </a:t>
                </a:r>
                <a14:m>
                  <m:oMath xmlns:m="http://schemas.openxmlformats.org/officeDocument/2006/math">
                    <m:r>
                      <a:rPr lang="en" altLang="ko-Kore-KR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" altLang="ko-Kore-KR" sz="2400" dirty="0"/>
                  <a:t> into the size of </a:t>
                </a:r>
                <a14:m>
                  <m:oMath xmlns:m="http://schemas.openxmlformats.org/officeDocument/2006/math">
                    <m:r>
                      <a:rPr lang="en" altLang="ko-Kore-KR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" altLang="ko-Kore-KR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" altLang="ko-Kore-KR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ko-Kore-KR" sz="24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" altLang="ko-Kore-KR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" altLang="ko-Kore-KR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" altLang="ko-Kore-KR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" altLang="ko-Kore-KR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" altLang="ko-Kore-KR" sz="2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" altLang="ko-Kore-KR" sz="2400" dirty="0"/>
                  <a:t>Then, Karatsuba multiplication is done,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" altLang="ko-Kore-KR" sz="2200" dirty="0"/>
                  <a:t>Additions are required, but multiplication </a:t>
                </a:r>
                <a:r>
                  <a:rPr lang="en" altLang="ko-Kore-KR" sz="2200" b="1" dirty="0">
                    <a:solidFill>
                      <a:srgbClr val="FF0000"/>
                    </a:solidFill>
                  </a:rPr>
                  <a:t>complexity </a:t>
                </a:r>
                <a14:m>
                  <m:oMath xmlns:m="http://schemas.openxmlformats.org/officeDocument/2006/math">
                    <m:r>
                      <a:rPr lang="en" altLang="ko-Kore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" altLang="ko-Kore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ko-Kore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ko-Kore-KR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" altLang="ko-Kore-KR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ore-KR" sz="2200" b="1" dirty="0">
                    <a:solidFill>
                      <a:srgbClr val="FF0000"/>
                    </a:solidFill>
                  </a:rPr>
                  <a:t> is reduced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ko-Kore-KR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ko-Kore-KR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func>
                          <m:funcPr>
                            <m:ctrlPr>
                              <a:rPr lang="en" altLang="ko-Kore-KR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" altLang="ko-Kore-KR" sz="22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" altLang="ko-Kore-KR" sz="22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ko-Kore-KR" sz="22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ore-KR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func>
                      </m:sup>
                    </m:sSup>
                    <m:r>
                      <a:rPr lang="en-US" altLang="ko-Kore-KR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ore-KR" sz="220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lvl="1"/>
                <a:endParaRPr lang="en" altLang="ko-Kore-KR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1A2E43-3967-0F62-F5F7-373D6059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7" y="1097772"/>
                <a:ext cx="11250067" cy="4506362"/>
              </a:xfrm>
              <a:prstGeom prst="rect">
                <a:avLst/>
              </a:prstGeom>
              <a:blipFill>
                <a:blip r:embed="rId2"/>
                <a:stretch>
                  <a:fillRect l="-789" t="-11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6">
            <a:extLst>
              <a:ext uri="{FF2B5EF4-FFF2-40B4-BE49-F238E27FC236}">
                <a16:creationId xmlns:a16="http://schemas.microsoft.com/office/drawing/2014/main" id="{68A32684-0BEB-694B-3211-DB02CE6A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7C9DE-2F5E-4E3A-3DAC-661E11BB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341" y="1966697"/>
            <a:ext cx="2740659" cy="511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D2AB4B-52C7-A35C-ECD7-CC344E316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215" y="3156078"/>
            <a:ext cx="2688568" cy="1014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AEAF7F-80B2-9F71-1ABF-18EFED8F4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985" y="5429271"/>
            <a:ext cx="9160030" cy="4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7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EA280-A116-506A-9736-03DC3E09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5" y="2364255"/>
            <a:ext cx="7354375" cy="4258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제목 6">
            <a:extLst>
              <a:ext uri="{FF2B5EF4-FFF2-40B4-BE49-F238E27FC236}">
                <a16:creationId xmlns:a16="http://schemas.microsoft.com/office/drawing/2014/main" id="{D220790D-6B99-EAF2-6208-D5B2D766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03D62-0A22-9D4A-D0E7-44C44A1A7D1F}"/>
              </a:ext>
            </a:extLst>
          </p:cNvPr>
          <p:cNvSpPr txBox="1"/>
          <p:nvPr/>
        </p:nvSpPr>
        <p:spPr>
          <a:xfrm>
            <a:off x="215132" y="1174640"/>
            <a:ext cx="1142492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/>
              <a:t>We apply Karatsuba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recursively (in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quantum), </a:t>
            </a:r>
            <a:r>
              <a:rPr kumimoji="1" lang="en-US" altLang="ko-KR" sz="2400" b="1" dirty="0">
                <a:solidFill>
                  <a:schemeClr val="accent2"/>
                </a:solidFill>
              </a:rPr>
              <a:t>Level-1, Level-2, Level-3 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1"/>
                </a:solidFill>
              </a:rPr>
              <a:t>We provide rooms to remove dependencies</a:t>
            </a:r>
            <a:r>
              <a:rPr kumimoji="1" lang="en-US" altLang="ko-Kore-KR" sz="2400" dirty="0"/>
              <a:t> </a:t>
            </a:r>
            <a:r>
              <a:rPr kumimoji="1" lang="en-US" altLang="ko-Kore-KR" sz="2400" b="1" dirty="0"/>
              <a:t>between </a:t>
            </a:r>
            <a:r>
              <a:rPr kumimoji="1" lang="en-US" altLang="ko-KR" sz="2400" b="1" dirty="0"/>
              <a:t>split</a:t>
            </a:r>
            <a:r>
              <a:rPr kumimoji="1" lang="en-US" altLang="ko-Kore-KR" sz="2400" b="1" dirty="0"/>
              <a:t> multip</a:t>
            </a:r>
            <a:r>
              <a:rPr kumimoji="1" lang="en-US" altLang="ko-KR" sz="2400" b="1" dirty="0"/>
              <a:t>l</a:t>
            </a:r>
            <a:r>
              <a:rPr kumimoji="1" lang="en-US" altLang="ko-Kore-KR" sz="2400" b="1" dirty="0"/>
              <a:t>ications </a:t>
            </a:r>
            <a:r>
              <a:rPr kumimoji="1" lang="en-US" altLang="ko-KR" sz="2400" b="1" dirty="0">
                <a:solidFill>
                  <a:schemeClr val="accent1"/>
                </a:solidFill>
                <a:sym typeface="Wingdings" pitchFamily="2" charset="2"/>
              </a:rPr>
              <a:t>(Rectangles)</a:t>
            </a:r>
          </a:p>
        </p:txBody>
      </p:sp>
    </p:spTree>
    <p:extLst>
      <p:ext uri="{BB962C8B-B14F-4D97-AF65-F5344CB8AC3E}">
        <p14:creationId xmlns:p14="http://schemas.microsoft.com/office/powerpoint/2010/main" val="34581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>
            <a:extLst>
              <a:ext uri="{FF2B5EF4-FFF2-40B4-BE49-F238E27FC236}">
                <a16:creationId xmlns:a16="http://schemas.microsoft.com/office/drawing/2014/main" id="{D220790D-6B99-EAF2-6208-D5B2D766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203D62-0A22-9D4A-D0E7-44C44A1A7D1F}"/>
                  </a:ext>
                </a:extLst>
              </p:cNvPr>
              <p:cNvSpPr txBox="1"/>
              <p:nvPr/>
            </p:nvSpPr>
            <p:spPr>
              <a:xfrm>
                <a:off x="215132" y="1174640"/>
                <a:ext cx="1095896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b="1" dirty="0">
                    <a:solidFill>
                      <a:schemeClr val="tx1"/>
                    </a:solidFill>
                    <a:sym typeface="Wingdings" pitchFamily="2" charset="2"/>
                  </a:rPr>
                  <a:t>In the room (ancilla qubits), we prepare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400" b="1" dirty="0">
                    <a:solidFill>
                      <a:schemeClr val="tx1"/>
                    </a:solidFill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kumimoji="1" lang="en-US" altLang="ko-KR" sz="2400" b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b="1" dirty="0">
                    <a:solidFill>
                      <a:schemeClr val="tx1"/>
                    </a:solidFill>
                    <a:sym typeface="Wingdings" pitchFamily="2" charset="2"/>
                  </a:rPr>
                  <a:t>We copy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400" b="1" dirty="0">
                    <a:solidFill>
                      <a:schemeClr val="tx1"/>
                    </a:solidFill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400" b="1" dirty="0">
                    <a:solidFill>
                      <a:schemeClr val="tx1"/>
                    </a:solidFill>
                    <a:sym typeface="Wingdings" pitchFamily="2" charset="2"/>
                  </a:rPr>
                  <a:t> to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  <a:sym typeface="Wingdings" pitchFamily="2" charset="2"/>
                  </a:rPr>
                  <a:t>ancilla qubits (clean state )with CNOT gates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b="1" dirty="0">
                    <a:sym typeface="Wingdings" pitchFamily="2" charset="2"/>
                  </a:rPr>
                  <a:t>Then,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  <a:sym typeface="Wingdings" pitchFamily="2" charset="2"/>
                  </a:rPr>
                  <a:t>three multiplications become independent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b="1" dirty="0">
                    <a:solidFill>
                      <a:schemeClr val="tx1"/>
                    </a:solidFill>
                    <a:sym typeface="Wingdings" pitchFamily="2" charset="2"/>
                  </a:rPr>
                  <a:t>Three multiplications can be preformed at once!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203D62-0A22-9D4A-D0E7-44C44A1A7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32" y="1174640"/>
                <a:ext cx="10958962" cy="1569660"/>
              </a:xfrm>
              <a:prstGeom prst="rect">
                <a:avLst/>
              </a:prstGeom>
              <a:blipFill>
                <a:blip r:embed="rId2"/>
                <a:stretch>
                  <a:fillRect l="-694" t="-2400" b="-72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157631A-322D-7C06-98CF-2FE11C9E9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47" y="2898790"/>
            <a:ext cx="9160030" cy="2493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26F476-EE16-D579-1425-B4944C97A974}"/>
              </a:ext>
            </a:extLst>
          </p:cNvPr>
          <p:cNvSpPr txBox="1"/>
          <p:nvPr/>
        </p:nvSpPr>
        <p:spPr>
          <a:xfrm>
            <a:off x="3683427" y="5924520"/>
            <a:ext cx="51835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/>
              <a:t>Ancilla qubits and CNOT gates are required</a:t>
            </a:r>
            <a:endParaRPr kumimoji="1" lang="ko-Kore-KR" altLang="en-US" sz="2200" b="1" dirty="0"/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EBF71966-891D-8F99-3C71-642691562AF4}"/>
              </a:ext>
            </a:extLst>
          </p:cNvPr>
          <p:cNvSpPr/>
          <p:nvPr/>
        </p:nvSpPr>
        <p:spPr>
          <a:xfrm>
            <a:off x="6179736" y="5442363"/>
            <a:ext cx="190919" cy="375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986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559FC6-3191-515B-7562-E6D94A4326AF}"/>
              </a:ext>
            </a:extLst>
          </p:cNvPr>
          <p:cNvSpPr/>
          <p:nvPr/>
        </p:nvSpPr>
        <p:spPr>
          <a:xfrm>
            <a:off x="148281" y="178929"/>
            <a:ext cx="11738919" cy="122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9655C-54C4-8C6D-3B30-FF9858B76B2C}"/>
              </a:ext>
            </a:extLst>
          </p:cNvPr>
          <p:cNvSpPr txBox="1"/>
          <p:nvPr/>
        </p:nvSpPr>
        <p:spPr>
          <a:xfrm>
            <a:off x="378939" y="272378"/>
            <a:ext cx="23246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500" b="1" dirty="0">
                <a:solidFill>
                  <a:schemeClr val="accent1"/>
                </a:solidFill>
              </a:rPr>
              <a:t>Contents</a:t>
            </a:r>
            <a:endParaRPr kumimoji="1" lang="ko-Kore-KR" altLang="en-US" sz="4500" b="1" dirty="0">
              <a:solidFill>
                <a:schemeClr val="accent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3C94FA8-259E-6665-824A-5C8086BBE106}"/>
              </a:ext>
            </a:extLst>
          </p:cNvPr>
          <p:cNvSpPr/>
          <p:nvPr/>
        </p:nvSpPr>
        <p:spPr>
          <a:xfrm>
            <a:off x="494269" y="1277187"/>
            <a:ext cx="7949514" cy="74140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0E08C87-FFBB-26B2-693D-4DE09E728BE0}"/>
              </a:ext>
            </a:extLst>
          </p:cNvPr>
          <p:cNvSpPr/>
          <p:nvPr/>
        </p:nvSpPr>
        <p:spPr>
          <a:xfrm>
            <a:off x="494269" y="2315722"/>
            <a:ext cx="7949514" cy="74140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CBD37F5-96C9-34FD-5E19-81FA7F7EFE62}"/>
              </a:ext>
            </a:extLst>
          </p:cNvPr>
          <p:cNvSpPr/>
          <p:nvPr/>
        </p:nvSpPr>
        <p:spPr>
          <a:xfrm>
            <a:off x="494269" y="3406102"/>
            <a:ext cx="7949514" cy="74140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0C503E9-BF16-ACF8-A192-6F39622FC0DE}"/>
              </a:ext>
            </a:extLst>
          </p:cNvPr>
          <p:cNvSpPr/>
          <p:nvPr/>
        </p:nvSpPr>
        <p:spPr>
          <a:xfrm>
            <a:off x="494269" y="4496482"/>
            <a:ext cx="7949514" cy="74140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46A6CD2-11DC-B5D8-9D6B-8391F513CDE3}"/>
              </a:ext>
            </a:extLst>
          </p:cNvPr>
          <p:cNvSpPr/>
          <p:nvPr/>
        </p:nvSpPr>
        <p:spPr>
          <a:xfrm>
            <a:off x="494269" y="5586862"/>
            <a:ext cx="7949514" cy="74140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B31CD-1DFF-9E28-4824-17D186B52D48}"/>
              </a:ext>
            </a:extLst>
          </p:cNvPr>
          <p:cNvSpPr txBox="1"/>
          <p:nvPr/>
        </p:nvSpPr>
        <p:spPr>
          <a:xfrm>
            <a:off x="584886" y="1406183"/>
            <a:ext cx="2449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Our Contribution</a:t>
            </a:r>
            <a:endParaRPr kumimoji="1" lang="ko-Kore-KR" altLang="en-US" sz="2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E932C-1ECD-5E58-A137-5AF2C213191B}"/>
              </a:ext>
            </a:extLst>
          </p:cNvPr>
          <p:cNvSpPr txBox="1"/>
          <p:nvPr/>
        </p:nvSpPr>
        <p:spPr>
          <a:xfrm>
            <a:off x="584886" y="2447897"/>
            <a:ext cx="40071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Background  &amp; Related Work</a:t>
            </a:r>
            <a:endParaRPr kumimoji="1" lang="ko-Kore-KR" alt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EC80D-9E61-D880-CC2D-F5AAFDE91E60}"/>
              </a:ext>
            </a:extLst>
          </p:cNvPr>
          <p:cNvSpPr txBox="1"/>
          <p:nvPr/>
        </p:nvSpPr>
        <p:spPr>
          <a:xfrm>
            <a:off x="584886" y="3538277"/>
            <a:ext cx="25830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Proposed Method</a:t>
            </a:r>
            <a:endParaRPr kumimoji="1" lang="ko-Kore-KR" altLang="en-US" sz="2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2A3183-BF42-1F4F-F8C7-427C7F6246C2}"/>
              </a:ext>
            </a:extLst>
          </p:cNvPr>
          <p:cNvSpPr txBox="1"/>
          <p:nvPr/>
        </p:nvSpPr>
        <p:spPr>
          <a:xfrm>
            <a:off x="584886" y="4628657"/>
            <a:ext cx="36612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Performance &amp; Evaluation</a:t>
            </a:r>
            <a:endParaRPr kumimoji="1" lang="ko-Kore-KR" altLang="en-US" sz="25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064FE-0717-C79F-15E0-A903EAA6913D}"/>
              </a:ext>
            </a:extLst>
          </p:cNvPr>
          <p:cNvSpPr txBox="1"/>
          <p:nvPr/>
        </p:nvSpPr>
        <p:spPr>
          <a:xfrm>
            <a:off x="584886" y="5719037"/>
            <a:ext cx="36280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Conclusion &amp; Future work</a:t>
            </a:r>
            <a:endParaRPr kumimoji="1" lang="ko-Kore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856908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>
            <a:extLst>
              <a:ext uri="{FF2B5EF4-FFF2-40B4-BE49-F238E27FC236}">
                <a16:creationId xmlns:a16="http://schemas.microsoft.com/office/drawing/2014/main" id="{D220790D-6B99-EAF2-6208-D5B2D766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203D62-0A22-9D4A-D0E7-44C44A1A7D1F}"/>
                  </a:ext>
                </a:extLst>
              </p:cNvPr>
              <p:cNvSpPr txBox="1"/>
              <p:nvPr/>
            </p:nvSpPr>
            <p:spPr>
              <a:xfrm>
                <a:off x="215132" y="1174640"/>
                <a:ext cx="12187952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600" b="1" dirty="0">
                    <a:solidFill>
                      <a:schemeClr val="tx1"/>
                    </a:solidFill>
                    <a:sym typeface="Wingdings" pitchFamily="2" charset="2"/>
                  </a:rPr>
                  <a:t>If we apply</a:t>
                </a:r>
                <a:r>
                  <a:rPr kumimoji="1" lang="en-US" altLang="ko-KR" sz="2600" b="1" dirty="0">
                    <a:solidFill>
                      <a:schemeClr val="accent1"/>
                    </a:solidFill>
                    <a:sym typeface="Wingdings" pitchFamily="2" charset="2"/>
                  </a:rPr>
                  <a:t> Karatsuba recursively</a:t>
                </a:r>
                <a:r>
                  <a:rPr kumimoji="1" lang="en-US" altLang="ko-KR" sz="2600" b="1" dirty="0">
                    <a:solidFill>
                      <a:schemeClr val="tx1"/>
                    </a:solidFill>
                    <a:sym typeface="Wingdings" pitchFamily="2" charset="2"/>
                  </a:rPr>
                  <a:t> and </a:t>
                </a:r>
                <a:r>
                  <a:rPr kumimoji="1" lang="en-US" altLang="ko-KR" sz="2600" b="1" dirty="0">
                    <a:solidFill>
                      <a:schemeClr val="accent6"/>
                    </a:solidFill>
                    <a:sym typeface="Wingdings" pitchFamily="2" charset="2"/>
                  </a:rPr>
                  <a:t>provide rooms for removing dependencies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600" b="1" dirty="0">
                    <a:solidFill>
                      <a:schemeClr val="tx1"/>
                    </a:solidFill>
                    <a:sym typeface="Wingdings" pitchFamily="2" charset="2"/>
                  </a:rPr>
                  <a:t>Finally, at last Karatsuba level, all products </a:t>
                </a:r>
                <a14:m>
                  <m:oMath xmlns:m="http://schemas.openxmlformats.org/officeDocument/2006/math">
                    <m:r>
                      <a:rPr kumimoji="1" lang="en-US" altLang="ko-KR" sz="2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2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𝟏</m:t>
                    </m:r>
                    <m:r>
                      <a:rPr kumimoji="1" lang="en-US" altLang="ko-KR" sz="2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  <m:r>
                      <a:rPr kumimoji="1" lang="en-US" altLang="ko-KR" sz="2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𝟏</m:t>
                    </m:r>
                    <m:r>
                      <a:rPr kumimoji="1" lang="en-US" altLang="ko-KR" sz="2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600" b="1" dirty="0">
                    <a:solidFill>
                      <a:schemeClr val="tx1"/>
                    </a:solidFill>
                    <a:sym typeface="Wingdings" pitchFamily="2" charset="2"/>
                  </a:rPr>
                  <a:t> are generated at once!		</a:t>
                </a:r>
                <a:endParaRPr kumimoji="1" lang="en-US" altLang="ko-KR" sz="2600" b="1" dirty="0">
                  <a:sym typeface="Wingdings" pitchFamily="2" charset="2"/>
                </a:endParaRPr>
              </a:p>
              <a:p>
                <a:pPr lvl="2"/>
                <a:r>
                  <a:rPr kumimoji="1" lang="en-US" altLang="ko-KR" sz="2600" b="1" dirty="0">
                    <a:sym typeface="Wingdings" pitchFamily="2" charset="2"/>
                  </a:rPr>
                  <a:t>   </a:t>
                </a:r>
                <a:r>
                  <a:rPr kumimoji="1" lang="en-US" altLang="ko-KR" sz="2600" b="1" dirty="0">
                    <a:solidFill>
                      <a:srgbClr val="FF0000"/>
                    </a:solidFill>
                    <a:sym typeface="Wingdings" pitchFamily="2" charset="2"/>
                  </a:rPr>
                  <a:t></a:t>
                </a:r>
                <a:r>
                  <a:rPr kumimoji="1" lang="en-US" altLang="ko-KR" sz="2600" b="1" dirty="0">
                    <a:sym typeface="Wingdings" pitchFamily="2" charset="2"/>
                  </a:rPr>
                  <a:t> </a:t>
                </a:r>
                <a:r>
                  <a:rPr kumimoji="1" lang="en-US" altLang="ko-KR" sz="2600" b="1" dirty="0">
                    <a:solidFill>
                      <a:srgbClr val="FF0000"/>
                    </a:solidFill>
                    <a:sym typeface="Wingdings" pitchFamily="2" charset="2"/>
                  </a:rPr>
                  <a:t>Toffoli depth is one, </a:t>
                </a:r>
                <a:r>
                  <a:rPr kumimoji="1" lang="en-US" altLang="ko-KR" sz="2600" b="1" dirty="0">
                    <a:sym typeface="Wingdings" pitchFamily="2" charset="2"/>
                  </a:rPr>
                  <a:t>and full depth is also reduced</a:t>
                </a:r>
                <a:endParaRPr kumimoji="1" lang="en-US" altLang="ko-KR" sz="2600" b="1" dirty="0">
                  <a:solidFill>
                    <a:srgbClr val="FF0000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203D62-0A22-9D4A-D0E7-44C44A1A7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32" y="1174640"/>
                <a:ext cx="12187952" cy="1292662"/>
              </a:xfrm>
              <a:prstGeom prst="rect">
                <a:avLst/>
              </a:prstGeom>
              <a:blipFill>
                <a:blip r:embed="rId2"/>
                <a:stretch>
                  <a:fillRect l="-728" t="-3883" b="-106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1E7E3D87-56E2-F5A2-3973-ED6416C0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50" y="2777968"/>
            <a:ext cx="8327300" cy="35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75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>
            <a:extLst>
              <a:ext uri="{FF2B5EF4-FFF2-40B4-BE49-F238E27FC236}">
                <a16:creationId xmlns:a16="http://schemas.microsoft.com/office/drawing/2014/main" id="{D220790D-6B99-EAF2-6208-D5B2D766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03D62-0A22-9D4A-D0E7-44C44A1A7D1F}"/>
              </a:ext>
            </a:extLst>
          </p:cNvPr>
          <p:cNvSpPr txBox="1"/>
          <p:nvPr/>
        </p:nvSpPr>
        <p:spPr>
          <a:xfrm>
            <a:off x="215132" y="1174640"/>
            <a:ext cx="1131085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ym typeface="Wingdings" pitchFamily="2" charset="2"/>
              </a:rPr>
              <a:t>Quantum resources are reduced according to the Karatsuba level (in our work)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olidFill>
                  <a:schemeClr val="accent1"/>
                </a:solidFill>
                <a:sym typeface="Wingdings" pitchFamily="2" charset="2"/>
              </a:rPr>
              <a:t>Toffoli gates (depth) and Full depth are reduced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olidFill>
                  <a:srgbClr val="FF0000"/>
                </a:solidFill>
                <a:sym typeface="Wingdings" pitchFamily="2" charset="2"/>
              </a:rPr>
              <a:t>The number of qubits increases (because of rooms  ancilla qubits)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98321E-FB4A-1CDD-33B8-CD92AFC5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2672032"/>
            <a:ext cx="10076033" cy="37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38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203D62-0A22-9D4A-D0E7-44C44A1A7D1F}"/>
              </a:ext>
            </a:extLst>
          </p:cNvPr>
          <p:cNvSpPr txBox="1"/>
          <p:nvPr/>
        </p:nvSpPr>
        <p:spPr>
          <a:xfrm>
            <a:off x="411920" y="1174640"/>
            <a:ext cx="82835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olidFill>
                  <a:srgbClr val="FF0000"/>
                </a:solidFill>
                <a:sym typeface="Wingdings" pitchFamily="2" charset="2"/>
              </a:rPr>
              <a:t>High qubit</a:t>
            </a:r>
            <a:r>
              <a:rPr kumimoji="1" lang="ko-KR" altLang="en-US" sz="26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ko-KR" sz="2600" b="1" dirty="0">
                <a:solidFill>
                  <a:srgbClr val="FF0000"/>
                </a:solidFill>
                <a:sym typeface="Wingdings" pitchFamily="2" charset="2"/>
              </a:rPr>
              <a:t>count..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olidFill>
                  <a:srgbClr val="FF0000"/>
                </a:solidFill>
                <a:sym typeface="Wingdings" pitchFamily="2" charset="2"/>
              </a:rPr>
              <a:t>However, we overcome!</a:t>
            </a:r>
            <a:r>
              <a:rPr kumimoji="1" lang="ko-KR" altLang="en-US" sz="26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ko-KR" sz="2600" b="1" dirty="0">
                <a:solidFill>
                  <a:srgbClr val="FF0000"/>
                </a:solidFill>
                <a:sym typeface="Wingdings" pitchFamily="2" charset="2"/>
              </a:rPr>
              <a:t>(Let’s talk about later)</a:t>
            </a:r>
            <a:endParaRPr kumimoji="1" lang="en-US" altLang="ko-KR" sz="2600" b="1" dirty="0">
              <a:solidFill>
                <a:schemeClr val="accent1"/>
              </a:solidFill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olidFill>
                  <a:schemeClr val="accent1"/>
                </a:solidFill>
                <a:sym typeface="Wingdings" pitchFamily="2" charset="2"/>
              </a:rPr>
              <a:t>Optimized with Toffoli depth one, minimum Toffoli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olidFill>
                  <a:schemeClr val="accent1"/>
                </a:solidFill>
                <a:sym typeface="Wingdings" pitchFamily="2" charset="2"/>
              </a:rPr>
              <a:t>Low full depth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CE94D5-4022-D103-E918-4D4E52D19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62576"/>
            <a:ext cx="11083636" cy="27121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234AE5-0DAE-D61B-EB48-A036354AA627}"/>
              </a:ext>
            </a:extLst>
          </p:cNvPr>
          <p:cNvSpPr/>
          <p:nvPr/>
        </p:nvSpPr>
        <p:spPr>
          <a:xfrm>
            <a:off x="7225578" y="3607359"/>
            <a:ext cx="1300583" cy="18628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AF21B-A42F-3BD2-7ED6-CFB10E4EE60E}"/>
              </a:ext>
            </a:extLst>
          </p:cNvPr>
          <p:cNvSpPr/>
          <p:nvPr/>
        </p:nvSpPr>
        <p:spPr>
          <a:xfrm>
            <a:off x="9923471" y="3603704"/>
            <a:ext cx="1411793" cy="18628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0E5932-4249-14B8-087C-F075EB5BE0AF}"/>
              </a:ext>
            </a:extLst>
          </p:cNvPr>
          <p:cNvSpPr/>
          <p:nvPr/>
        </p:nvSpPr>
        <p:spPr>
          <a:xfrm>
            <a:off x="8579708" y="3607359"/>
            <a:ext cx="1300582" cy="1862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3C3E6373-D008-ACB7-A867-E6E82446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639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084B5-7D94-B889-D361-B287C3184980}"/>
              </a:ext>
            </a:extLst>
          </p:cNvPr>
          <p:cNvSpPr/>
          <p:nvPr/>
        </p:nvSpPr>
        <p:spPr>
          <a:xfrm>
            <a:off x="0" y="5531432"/>
            <a:ext cx="12192000" cy="64102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03D62-0A22-9D4A-D0E7-44C44A1A7D1F}"/>
              </a:ext>
            </a:extLst>
          </p:cNvPr>
          <p:cNvSpPr txBox="1"/>
          <p:nvPr/>
        </p:nvSpPr>
        <p:spPr>
          <a:xfrm>
            <a:off x="411920" y="1174640"/>
            <a:ext cx="113172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ym typeface="Wingdings" pitchFamily="2" charset="2"/>
              </a:rPr>
              <a:t>In our method, </a:t>
            </a:r>
            <a:r>
              <a:rPr kumimoji="1" lang="en-US" altLang="ko-KR" sz="2600" b="1" dirty="0">
                <a:solidFill>
                  <a:srgbClr val="FF0000"/>
                </a:solidFill>
                <a:sym typeface="Wingdings" pitchFamily="2" charset="2"/>
              </a:rPr>
              <a:t>ancilla qubits</a:t>
            </a:r>
            <a:r>
              <a:rPr kumimoji="1" lang="en-US" altLang="ko-KR" sz="2600" b="1" dirty="0">
                <a:sym typeface="Wingdings" pitchFamily="2" charset="2"/>
              </a:rPr>
              <a:t> that allocated each time the Karatsuba algorithm</a:t>
            </a:r>
          </a:p>
          <a:p>
            <a:r>
              <a:rPr kumimoji="1" lang="en-US" altLang="ko-KR" sz="2600" b="1" dirty="0">
                <a:sym typeface="Wingdings" pitchFamily="2" charset="2"/>
              </a:rPr>
              <a:t>    is applied, </a:t>
            </a:r>
            <a:r>
              <a:rPr kumimoji="1" lang="en-US" altLang="ko-KR" sz="2600" b="1" dirty="0">
                <a:solidFill>
                  <a:srgbClr val="FF0000"/>
                </a:solidFill>
                <a:sym typeface="Wingdings" pitchFamily="2" charset="2"/>
              </a:rPr>
              <a:t>which is obviously an overhead.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CC93C-A06A-ADF3-8C9D-D0DB657A0E1C}"/>
              </a:ext>
            </a:extLst>
          </p:cNvPr>
          <p:cNvSpPr txBox="1"/>
          <p:nvPr/>
        </p:nvSpPr>
        <p:spPr>
          <a:xfrm>
            <a:off x="411919" y="2471422"/>
            <a:ext cx="1136815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olidFill>
                  <a:schemeClr val="accent1"/>
                </a:solidFill>
                <a:sym typeface="Wingdings" pitchFamily="2" charset="2"/>
              </a:rPr>
              <a:t>Recycling rooms (ancilla qubits)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sz="1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sz="2600" b="1" dirty="0"/>
              <a:t>After all </a:t>
            </a:r>
            <a:r>
              <a:rPr lang="ko-Kore-KR" altLang="en-US" sz="2600" b="1" dirty="0"/>
              <a:t>products are generated at once in the </a:t>
            </a:r>
            <a:r>
              <a:rPr lang="en-US" altLang="ko-Kore-KR" sz="2600" b="1" dirty="0"/>
              <a:t>last Karatsuba level</a:t>
            </a:r>
            <a:r>
              <a:rPr lang="ko-Kore-KR" altLang="en-US" sz="2600" b="1" dirty="0"/>
              <a:t>, </a:t>
            </a:r>
            <a:r>
              <a:rPr lang="ko-Kore-KR" altLang="en-US" sz="2600" b="1" dirty="0">
                <a:solidFill>
                  <a:schemeClr val="accent1"/>
                </a:solidFill>
              </a:rPr>
              <a:t>we initialize (cleaning) </a:t>
            </a:r>
            <a:r>
              <a:rPr lang="en-US" altLang="ko-Kore-KR" sz="2600" b="1" dirty="0">
                <a:solidFill>
                  <a:schemeClr val="accent1"/>
                </a:solidFill>
              </a:rPr>
              <a:t>the rooms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ore-KR" sz="1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600" b="1" dirty="0"/>
              <a:t>O</a:t>
            </a:r>
            <a:r>
              <a:rPr lang="en-US" altLang="ko-Kore-KR" sz="2600" b="1" dirty="0"/>
              <a:t>perations performed on rooms are reversed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ore-KR" sz="2600" b="1" dirty="0"/>
              <a:t>F</a:t>
            </a:r>
            <a:r>
              <a:rPr lang="ko-Kore-KR" altLang="en-US" sz="2600" b="1" dirty="0"/>
              <a:t>rom the lower layer to the upper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01B1B-2393-B908-8544-AADA82FF98C9}"/>
              </a:ext>
            </a:extLst>
          </p:cNvPr>
          <p:cNvSpPr txBox="1"/>
          <p:nvPr/>
        </p:nvSpPr>
        <p:spPr>
          <a:xfrm>
            <a:off x="1375744" y="5620430"/>
            <a:ext cx="11317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400" b="1" dirty="0">
                <a:solidFill>
                  <a:schemeClr val="accent1"/>
                </a:solidFill>
                <a:effectLst/>
                <a:latin typeface="CMR10"/>
              </a:rPr>
              <a:t>As a result, the </a:t>
            </a:r>
            <a:r>
              <a:rPr lang="en-US" altLang="ko-Kore-KR" sz="2400" b="1" dirty="0">
                <a:solidFill>
                  <a:schemeClr val="accent1"/>
                </a:solidFill>
                <a:latin typeface="CMR10"/>
              </a:rPr>
              <a:t>ancilla </a:t>
            </a:r>
            <a:r>
              <a:rPr lang="en" altLang="ko-Kore-KR" sz="2400" b="1" dirty="0">
                <a:solidFill>
                  <a:schemeClr val="accent1"/>
                </a:solidFill>
                <a:effectLst/>
                <a:latin typeface="CMR10"/>
              </a:rPr>
              <a:t>qubits allocated for the rooms are initialized to zero! </a:t>
            </a:r>
            <a:endParaRPr lang="en" altLang="ko-Kore-KR" sz="2400" b="1" dirty="0">
              <a:solidFill>
                <a:schemeClr val="accent1"/>
              </a:solidFill>
            </a:endParaRPr>
          </a:p>
        </p:txBody>
      </p:sp>
      <p:sp>
        <p:nvSpPr>
          <p:cNvPr id="15" name="제목 6">
            <a:extLst>
              <a:ext uri="{FF2B5EF4-FFF2-40B4-BE49-F238E27FC236}">
                <a16:creationId xmlns:a16="http://schemas.microsoft.com/office/drawing/2014/main" id="{F18A0A14-8E24-782F-1BDA-3FFEA7BB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25762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203D62-0A22-9D4A-D0E7-44C44A1A7D1F}"/>
              </a:ext>
            </a:extLst>
          </p:cNvPr>
          <p:cNvSpPr txBox="1"/>
          <p:nvPr/>
        </p:nvSpPr>
        <p:spPr>
          <a:xfrm>
            <a:off x="411920" y="1174640"/>
            <a:ext cx="1167980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ym typeface="Wingdings" pitchFamily="2" charset="2"/>
              </a:rPr>
              <a:t>The cleaned ancilla qubits can be reused in the next operation </a:t>
            </a:r>
            <a:endParaRPr kumimoji="1" lang="en-US" altLang="ko-KR" sz="2600" b="1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kumimoji="1" lang="en-US" altLang="ko-KR" sz="2600" b="1" dirty="0">
                <a:solidFill>
                  <a:srgbClr val="FF0000"/>
                </a:solidFill>
                <a:sym typeface="Wingdings" pitchFamily="2" charset="2"/>
              </a:rPr>
              <a:t> Strong advantage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ym typeface="Wingdings" pitchFamily="2" charset="2"/>
              </a:rPr>
              <a:t>i.e., not stand-alone multiplication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ym typeface="Wingdings" pitchFamily="2" charset="2"/>
              </a:rPr>
              <a:t>e.g., Itoh-</a:t>
            </a:r>
            <a:r>
              <a:rPr kumimoji="1" lang="en-US" altLang="ko-KR" sz="2600" b="1" dirty="0" err="1">
                <a:sym typeface="Wingdings" pitchFamily="2" charset="2"/>
              </a:rPr>
              <a:t>Tsujii</a:t>
            </a:r>
            <a:r>
              <a:rPr kumimoji="1" lang="en-US" altLang="ko-KR" sz="2600" b="1" dirty="0">
                <a:sym typeface="Wingdings" pitchFamily="2" charset="2"/>
              </a:rPr>
              <a:t> based inversion, scalar multiplication, point addition on ECC…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62168C-E92E-4F49-8A96-0E79B825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2803837"/>
            <a:ext cx="10076033" cy="2570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F296D3-D660-1133-36E1-1806DC839322}"/>
                  </a:ext>
                </a:extLst>
              </p:cNvPr>
              <p:cNvSpPr txBox="1"/>
              <p:nvPr/>
            </p:nvSpPr>
            <p:spPr>
              <a:xfrm>
                <a:off x="8464379" y="5634590"/>
                <a:ext cx="1173892" cy="1015663"/>
              </a:xfrm>
              <a:prstGeom prst="rect">
                <a:avLst/>
              </a:prstGeom>
              <a:noFill/>
              <a:ln w="444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ko-Kore-KR" sz="2000" i="1" dirty="0" smtClean="0">
                          <a:effectLst/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" altLang="ko-Kore-KR" sz="2000" dirty="0">
                  <a:latin typeface="CMMI1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ko-Kore-KR" sz="2000" i="1" dirty="0" smtClean="0">
                          <a:effectLst/>
                          <a:latin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" altLang="ko-Kore-KR" sz="2000" dirty="0">
                  <a:effectLst/>
                  <a:latin typeface="CMR1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000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altLang="ko-Kore-KR" sz="2000" i="1" dirty="0" smtClean="0">
                          <a:effectLst/>
                          <a:latin typeface="Cambria Math" panose="02040503050406030204" pitchFamily="18" charset="0"/>
                        </a:rPr>
                        <m:t>113 </m:t>
                      </m:r>
                    </m:oMath>
                  </m:oMathPara>
                </a14:m>
                <a:endParaRPr lang="en" altLang="ko-Kore-K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F296D3-D660-1133-36E1-1806DC839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379" y="5634590"/>
                <a:ext cx="1173892" cy="1015663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  <a:ln w="444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6B279A50-4896-4364-22FE-EE742196DA84}"/>
              </a:ext>
            </a:extLst>
          </p:cNvPr>
          <p:cNvSpPr/>
          <p:nvPr/>
        </p:nvSpPr>
        <p:spPr>
          <a:xfrm>
            <a:off x="8464378" y="3228418"/>
            <a:ext cx="1173892" cy="1780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994B4E35-3FBB-0964-9490-2290C8F90B74}"/>
              </a:ext>
            </a:extLst>
          </p:cNvPr>
          <p:cNvSpPr/>
          <p:nvPr/>
        </p:nvSpPr>
        <p:spPr>
          <a:xfrm>
            <a:off x="9011164" y="5132173"/>
            <a:ext cx="80319" cy="37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64C9F-C67E-BB91-5C68-261E016219CF}"/>
              </a:ext>
            </a:extLst>
          </p:cNvPr>
          <p:cNvSpPr txBox="1"/>
          <p:nvPr/>
        </p:nvSpPr>
        <p:spPr>
          <a:xfrm>
            <a:off x="9534337" y="5090892"/>
            <a:ext cx="22457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>
                <a:solidFill>
                  <a:schemeClr val="accent1"/>
                </a:solidFill>
              </a:rPr>
              <a:t>Can be </a:t>
            </a:r>
            <a:r>
              <a:rPr kumimoji="1" lang="en-US" altLang="ko-Kore-KR" sz="2500" b="1" dirty="0">
                <a:solidFill>
                  <a:schemeClr val="accent1"/>
                </a:solidFill>
              </a:rPr>
              <a:t>reduced</a:t>
            </a:r>
            <a:endParaRPr kumimoji="1" lang="ko-Kore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D08516-C9A6-FF42-0473-1E444DAA4738}"/>
              </a:ext>
            </a:extLst>
          </p:cNvPr>
          <p:cNvSpPr/>
          <p:nvPr/>
        </p:nvSpPr>
        <p:spPr>
          <a:xfrm>
            <a:off x="1276865" y="2853265"/>
            <a:ext cx="9745362" cy="351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326504-27D2-98D3-F557-557D4075BB06}"/>
              </a:ext>
            </a:extLst>
          </p:cNvPr>
          <p:cNvSpPr/>
          <p:nvPr/>
        </p:nvSpPr>
        <p:spPr>
          <a:xfrm>
            <a:off x="3641124" y="5040741"/>
            <a:ext cx="4790302" cy="31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제목 6">
            <a:extLst>
              <a:ext uri="{FF2B5EF4-FFF2-40B4-BE49-F238E27FC236}">
                <a16:creationId xmlns:a16="http://schemas.microsoft.com/office/drawing/2014/main" id="{37AD2E94-A953-6BCD-3612-23AF68A2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829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Proposed Quantum Binary Multiplication</a:t>
            </a:r>
            <a:endParaRPr lang="ko-Kore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026CED-6A92-B69B-FEC2-3781503D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1" y="1056626"/>
            <a:ext cx="6074846" cy="56677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F55326-9F81-CA8F-1E85-39705E4C7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258" y="2606732"/>
            <a:ext cx="6256424" cy="2567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47F6-2303-E6C4-6377-554075C4C913}"/>
              </a:ext>
            </a:extLst>
          </p:cNvPr>
          <p:cNvSpPr txBox="1"/>
          <p:nvPr/>
        </p:nvSpPr>
        <p:spPr>
          <a:xfrm>
            <a:off x="6883782" y="5404862"/>
            <a:ext cx="60948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400" b="1" dirty="0"/>
              <a:t>O</a:t>
            </a:r>
            <a:r>
              <a:rPr lang="ko-Kore-KR" altLang="en-US" sz="2400" b="1" dirty="0"/>
              <a:t>mitted from th</a:t>
            </a:r>
            <a:r>
              <a:rPr lang="en-US" altLang="ko-Kore-KR" sz="2400" b="1" dirty="0"/>
              <a:t>is</a:t>
            </a:r>
            <a:r>
              <a:rPr lang="ko-Kore-KR" altLang="en-US" sz="2400" b="1" dirty="0"/>
              <a:t> presentati</a:t>
            </a:r>
            <a:r>
              <a:rPr lang="en-US" altLang="ko-Kore-KR" sz="2400" b="1" dirty="0"/>
              <a:t>on! </a:t>
            </a:r>
          </a:p>
          <a:p>
            <a:r>
              <a:rPr lang="ko-KR" altLang="en-US" sz="2400" b="1" dirty="0"/>
              <a:t>      </a:t>
            </a:r>
            <a:r>
              <a:rPr lang="en-US" altLang="ko-Kore-KR" sz="2400" b="1" dirty="0"/>
              <a:t>(d</a:t>
            </a:r>
            <a:r>
              <a:rPr lang="ko-Kore-KR" altLang="en-US" sz="2400" b="1" dirty="0"/>
              <a:t>etailed in the paper</a:t>
            </a:r>
            <a:r>
              <a:rPr lang="en-US" altLang="ko-Kore-KR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2648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Performance</a:t>
            </a:r>
            <a:endParaRPr lang="ko-Kore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0753B1-74CC-6A9C-66A9-825353FE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3050625"/>
            <a:ext cx="10076033" cy="2925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D002E9-7FBA-3B11-4C2F-D9E700B82EB8}"/>
                  </a:ext>
                </a:extLst>
              </p:cNvPr>
              <p:cNvSpPr txBox="1"/>
              <p:nvPr/>
            </p:nvSpPr>
            <p:spPr>
              <a:xfrm>
                <a:off x="54410" y="1174640"/>
                <a:ext cx="11845230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600" b="1" dirty="0">
                    <a:sym typeface="Wingdings" pitchFamily="2" charset="2"/>
                  </a:rPr>
                  <a:t>Our quantum multiplication is </a:t>
                </a:r>
                <a:r>
                  <a:rPr kumimoji="1" lang="en-US" altLang="ko-KR" sz="2600" b="1" dirty="0">
                    <a:solidFill>
                      <a:srgbClr val="FF0000"/>
                    </a:solidFill>
                    <a:sym typeface="Wingdings" pitchFamily="2" charset="2"/>
                  </a:rPr>
                  <a:t>optimized with Toffoli depth one</a:t>
                </a:r>
                <a:r>
                  <a:rPr kumimoji="1" lang="ko-KR" altLang="en-US" sz="2600" b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600" b="1" dirty="0">
                    <a:solidFill>
                      <a:srgbClr val="FF0000"/>
                    </a:solidFill>
                    <a:sym typeface="Wingdings" pitchFamily="2" charset="2"/>
                  </a:rPr>
                  <a:t>(depth is also low)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b="1" dirty="0">
                    <a:solidFill>
                      <a:schemeClr val="tx1"/>
                    </a:solidFill>
                    <a:sym typeface="Wingdings" pitchFamily="2" charset="2"/>
                  </a:rPr>
                  <a:t>Our work achieves the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  <a:sym typeface="Wingdings" pitchFamily="2" charset="2"/>
                  </a:rPr>
                  <a:t>best trade-off of </a:t>
                </a:r>
                <a14:m>
                  <m:oMath xmlns:m="http://schemas.openxmlformats.org/officeDocument/2006/math">
                    <m:r>
                      <a:rPr kumimoji="1" lang="en-US" altLang="ko-KR" sz="24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𝑻𝑫</m:t>
                    </m:r>
                    <m:r>
                      <a:rPr kumimoji="1" lang="en-US" altLang="ko-KR" sz="24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·</m:t>
                    </m:r>
                    <m:r>
                      <a:rPr kumimoji="1" lang="en-US" altLang="ko-KR" sz="24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𝑴</m:t>
                    </m:r>
                  </m:oMath>
                </a14:m>
                <a:r>
                  <a:rPr kumimoji="1" lang="en-US" altLang="ko-KR" sz="2400" b="1" dirty="0">
                    <a:solidFill>
                      <a:schemeClr val="accent1"/>
                    </a:solidFill>
                    <a:sym typeface="Wingdings" pitchFamily="2" charset="2"/>
                  </a:rPr>
                  <a:t> </a:t>
                </a:r>
                <a:endParaRPr kumimoji="1" lang="en-US" altLang="ko-KR" sz="2400" b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b="1" dirty="0">
                    <a:solidFill>
                      <a:schemeClr val="accent1"/>
                    </a:solidFill>
                    <a:sym typeface="Wingdings" pitchFamily="2" charset="2"/>
                  </a:rPr>
                  <a:t>TD is Toffoli depth, M is the number of qubits.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400" b="1" dirty="0">
                    <a:solidFill>
                      <a:schemeClr val="accent1"/>
                    </a:solidFill>
                    <a:sym typeface="Wingdings" pitchFamily="2" charset="2"/>
                  </a:rPr>
                  <a:t>This metric</a:t>
                </a:r>
                <a:r>
                  <a:rPr kumimoji="1" lang="en-US" altLang="ko-KR" sz="2400" b="1" dirty="0">
                    <a:solidFill>
                      <a:schemeClr val="tx1"/>
                    </a:solidFill>
                    <a:sym typeface="Wingdings" pitchFamily="2" charset="2"/>
                  </a:rPr>
                  <a:t> represents the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  <a:sym typeface="Wingdings" pitchFamily="2" charset="2"/>
                  </a:rPr>
                  <a:t>quantum circuit performance</a:t>
                </a:r>
                <a:r>
                  <a:rPr kumimoji="1" lang="en-US" altLang="ko-KR" sz="2400" b="1" dirty="0">
                    <a:solidFill>
                      <a:schemeClr val="tx1"/>
                    </a:solidFill>
                    <a:sym typeface="Wingdings" pitchFamily="2" charset="2"/>
                  </a:rPr>
                  <a:t> and is adopted in [1]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D002E9-7FBA-3B11-4C2F-D9E700B8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0" y="1174640"/>
                <a:ext cx="11845230" cy="1600438"/>
              </a:xfrm>
              <a:prstGeom prst="rect">
                <a:avLst/>
              </a:prstGeom>
              <a:blipFill>
                <a:blip r:embed="rId3"/>
                <a:stretch>
                  <a:fillRect l="-857" t="-3150" b="-787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301C85-672B-E0B6-9CE4-5F49481DBFB6}"/>
              </a:ext>
            </a:extLst>
          </p:cNvPr>
          <p:cNvSpPr txBox="1"/>
          <p:nvPr/>
        </p:nvSpPr>
        <p:spPr>
          <a:xfrm>
            <a:off x="54410" y="6197276"/>
            <a:ext cx="1159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/>
              <a:t>[</a:t>
            </a:r>
            <a:r>
              <a:rPr lang="en-US" altLang="ko-KR" sz="1400" dirty="0"/>
              <a:t>1]</a:t>
            </a:r>
            <a:r>
              <a:rPr lang="ko-KR" altLang="en-US" sz="1400" dirty="0"/>
              <a:t> </a:t>
            </a:r>
            <a:r>
              <a:rPr lang="ko-Kore-KR" altLang="en-US" sz="1400" dirty="0"/>
              <a:t>J. Zou, Z. Wei, S. Sun, X. Liu, and W. Wu, “Quantum circuit implementations of AES with fewer qubits,” in International Conference on the Theory and </a:t>
            </a:r>
            <a:r>
              <a:rPr lang="ko-KR" altLang="en-US" sz="1400" dirty="0"/>
              <a:t>     </a:t>
            </a:r>
            <a:endParaRPr lang="en-US" altLang="ko-KR" sz="1400" dirty="0"/>
          </a:p>
          <a:p>
            <a:r>
              <a:rPr lang="ko-KR" altLang="en-US" sz="1400" dirty="0"/>
              <a:t>      </a:t>
            </a:r>
            <a:r>
              <a:rPr lang="ko-Kore-KR" altLang="en-US" sz="1400" dirty="0"/>
              <a:t>Application of Cryptology and Information Security,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B451C-9E51-6404-A544-472B5B315061}"/>
              </a:ext>
            </a:extLst>
          </p:cNvPr>
          <p:cNvSpPr txBox="1"/>
          <p:nvPr/>
        </p:nvSpPr>
        <p:spPr>
          <a:xfrm>
            <a:off x="2408035" y="4699150"/>
            <a:ext cx="15176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500" dirty="0"/>
              <a:t>Schoolbook</a:t>
            </a:r>
            <a:endParaRPr lang="ko-Kore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478A-8739-25F0-DCD6-BEC50B9D8293}"/>
              </a:ext>
            </a:extLst>
          </p:cNvPr>
          <p:cNvSpPr txBox="1"/>
          <p:nvPr/>
        </p:nvSpPr>
        <p:spPr>
          <a:xfrm>
            <a:off x="2429807" y="5002804"/>
            <a:ext cx="15176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500" dirty="0"/>
              <a:t>Karatsuba1</a:t>
            </a:r>
            <a:endParaRPr lang="ko-Kore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580D7-5748-2938-5ECF-11ADCC61678D}"/>
              </a:ext>
            </a:extLst>
          </p:cNvPr>
          <p:cNvSpPr txBox="1"/>
          <p:nvPr/>
        </p:nvSpPr>
        <p:spPr>
          <a:xfrm>
            <a:off x="2430952" y="5306459"/>
            <a:ext cx="15176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500" dirty="0"/>
              <a:t>Karatusba2</a:t>
            </a:r>
            <a:endParaRPr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75614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Conclusion &amp; Future work</a:t>
            </a:r>
            <a:endParaRPr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002E9-7FBA-3B11-4C2F-D9E700B82EB8}"/>
              </a:ext>
            </a:extLst>
          </p:cNvPr>
          <p:cNvSpPr txBox="1"/>
          <p:nvPr/>
        </p:nvSpPr>
        <p:spPr>
          <a:xfrm>
            <a:off x="233756" y="1174640"/>
            <a:ext cx="10771090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600" b="1" dirty="0">
                <a:sym typeface="Wingdings" pitchFamily="2" charset="2"/>
              </a:rPr>
              <a:t>In this paper, we present </a:t>
            </a:r>
            <a:r>
              <a:rPr kumimoji="1" lang="en-US" altLang="ko-KR" sz="2600" b="1" dirty="0">
                <a:solidFill>
                  <a:schemeClr val="accent1"/>
                </a:solidFill>
                <a:sym typeface="Wingdings" pitchFamily="2" charset="2"/>
              </a:rPr>
              <a:t>an optimized quantum binary field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2400" b="1" dirty="0">
              <a:latin typeface="CMR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400" b="1" dirty="0">
                <a:latin typeface="CMR10"/>
              </a:rPr>
              <a:t>Main contribution is </a:t>
            </a:r>
            <a:r>
              <a:rPr lang="en" altLang="ko-Kore-KR" sz="2400" b="1" dirty="0">
                <a:solidFill>
                  <a:srgbClr val="FF0000"/>
                </a:solidFill>
                <a:latin typeface="CMR10"/>
              </a:rPr>
              <a:t>optimized with Toffoli depth one </a:t>
            </a:r>
            <a:r>
              <a:rPr lang="en" altLang="ko-Kore-KR" sz="2400" b="1" dirty="0">
                <a:latin typeface="CMR10"/>
              </a:rPr>
              <a:t>for any field size.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2400" b="1" dirty="0">
                <a:latin typeface="CMR10"/>
              </a:rPr>
              <a:t>Further…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2400" b="1" dirty="0">
                <a:solidFill>
                  <a:schemeClr val="accent1"/>
                </a:solidFill>
                <a:latin typeface="CMR10"/>
              </a:rPr>
              <a:t>Recycling technique</a:t>
            </a:r>
            <a:r>
              <a:rPr lang="en" altLang="ko-Kore-KR" sz="2400" b="1" dirty="0">
                <a:latin typeface="CMR10"/>
              </a:rPr>
              <a:t> that offsets the overhead of qubits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2400" b="1" dirty="0">
                <a:solidFill>
                  <a:schemeClr val="accent1"/>
                </a:solidFill>
                <a:latin typeface="CMR10"/>
              </a:rPr>
              <a:t>Optimization with </a:t>
            </a:r>
            <a:r>
              <a:rPr lang="en" altLang="ko-Kore-KR" sz="2400" b="1" dirty="0">
                <a:solidFill>
                  <a:schemeClr val="accent1"/>
                </a:solidFill>
                <a:latin typeface="CMMI10"/>
              </a:rPr>
              <a:t>T</a:t>
            </a:r>
            <a:r>
              <a:rPr lang="en" altLang="ko-Kore-KR" sz="2400" b="1" dirty="0">
                <a:solidFill>
                  <a:schemeClr val="accent1"/>
                </a:solidFill>
                <a:latin typeface="CMR10"/>
              </a:rPr>
              <a:t>-depth one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2400" b="1" dirty="0">
                <a:solidFill>
                  <a:schemeClr val="accent1"/>
                </a:solidFill>
                <a:latin typeface="CMR10"/>
              </a:rPr>
              <a:t>Efficient</a:t>
            </a:r>
            <a:r>
              <a:rPr lang="en" altLang="ko-Kore-KR" sz="2400" b="1" dirty="0">
                <a:latin typeface="CMR10"/>
              </a:rPr>
              <a:t> implementation of </a:t>
            </a:r>
            <a:r>
              <a:rPr lang="en" altLang="ko-Kore-KR" sz="2400" b="1" dirty="0">
                <a:solidFill>
                  <a:schemeClr val="accent1"/>
                </a:solidFill>
                <a:latin typeface="CMR10"/>
              </a:rPr>
              <a:t>modular reduction.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" altLang="ko-Kore-KR" sz="2400" b="1" dirty="0">
              <a:solidFill>
                <a:schemeClr val="accent1"/>
              </a:solidFill>
              <a:latin typeface="CMR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400" b="1" dirty="0">
                <a:solidFill>
                  <a:schemeClr val="accent2"/>
                </a:solidFill>
                <a:latin typeface="CMR10"/>
              </a:rPr>
              <a:t>Future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2400" b="1" dirty="0">
                <a:solidFill>
                  <a:schemeClr val="accent2"/>
                </a:solidFill>
                <a:latin typeface="CMR10"/>
              </a:rPr>
              <a:t>Efficient quantum cryptanalysis </a:t>
            </a:r>
            <a:r>
              <a:rPr lang="en" altLang="ko-Kore-KR" sz="2400" b="1" dirty="0">
                <a:latin typeface="CMR10"/>
              </a:rPr>
              <a:t>(i.e., Shor) </a:t>
            </a:r>
            <a:r>
              <a:rPr lang="en" altLang="ko-Kore-KR" sz="2400" b="1" dirty="0">
                <a:solidFill>
                  <a:schemeClr val="accent2"/>
                </a:solidFill>
                <a:latin typeface="CMR10"/>
              </a:rPr>
              <a:t>for ECC </a:t>
            </a:r>
            <a:r>
              <a:rPr lang="en" altLang="ko-Kore-KR" sz="2400" b="1" dirty="0">
                <a:latin typeface="CMR10"/>
              </a:rPr>
              <a:t>(binary)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2400" b="1" dirty="0">
                <a:latin typeface="CMR10"/>
              </a:rPr>
              <a:t>In our understanding, </a:t>
            </a:r>
            <a:r>
              <a:rPr lang="en" altLang="ko-Kore-KR" sz="2400" b="1" dirty="0">
                <a:solidFill>
                  <a:schemeClr val="accent2"/>
                </a:solidFill>
                <a:latin typeface="CMR10"/>
              </a:rPr>
              <a:t>quantum binary multiplication is </a:t>
            </a:r>
            <a:r>
              <a:rPr lang="en" altLang="ko-Kore-KR" sz="2400" b="1" dirty="0">
                <a:solidFill>
                  <a:schemeClr val="accent2"/>
                </a:solidFill>
              </a:rPr>
              <a:t>paramount</a:t>
            </a:r>
            <a:r>
              <a:rPr lang="en" altLang="ko-Kore-KR" sz="2400" b="1" dirty="0">
                <a:solidFill>
                  <a:schemeClr val="accent2"/>
                </a:solidFill>
                <a:latin typeface="CMR10"/>
              </a:rPr>
              <a:t> </a:t>
            </a:r>
            <a:r>
              <a:rPr lang="en" altLang="ko-Kore-KR" sz="2400" b="1" dirty="0">
                <a:latin typeface="CMR10"/>
              </a:rPr>
              <a:t>here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ore-KR" sz="2400" b="1" dirty="0">
                <a:latin typeface="CMR10"/>
              </a:rPr>
              <a:t>In CHES 2020 paper, Van hoof’s work was used</a:t>
            </a:r>
            <a:endParaRPr lang="en" altLang="ko-Kore-KR" sz="2400" b="1" dirty="0">
              <a:latin typeface="CMR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24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9283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B444-56B0-E54A-9EE4-D970340A84B7}"/>
              </a:ext>
            </a:extLst>
          </p:cNvPr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AE7D-0366-1D4E-8071-FE2C82B4FBE4}"/>
              </a:ext>
            </a:extLst>
          </p:cNvPr>
          <p:cNvSpPr txBox="1"/>
          <p:nvPr/>
        </p:nvSpPr>
        <p:spPr>
          <a:xfrm>
            <a:off x="4005693" y="2667773"/>
            <a:ext cx="42377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0" dirty="0"/>
              <a:t>Thank you!</a:t>
            </a:r>
            <a:endParaRPr kumimoji="1" lang="ko-Kore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336877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/>
              <a:t>Our Contribution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/>
              <p:nvPr/>
            </p:nvSpPr>
            <p:spPr>
              <a:xfrm>
                <a:off x="230804" y="1295146"/>
                <a:ext cx="11730391" cy="7509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3000" b="1" dirty="0"/>
                  <a:t>Q</a:t>
                </a:r>
                <a:r>
                  <a:rPr kumimoji="1" lang="en-US" altLang="ko-Kore-KR" sz="3000" b="1" dirty="0"/>
                  <a:t>uantum binary field multiplication using the </a:t>
                </a:r>
                <a:r>
                  <a:rPr kumimoji="1" lang="en-US" altLang="ko-Kore-KR" sz="3000" b="1" dirty="0">
                    <a:solidFill>
                      <a:srgbClr val="FF0000"/>
                    </a:solidFill>
                  </a:rPr>
                  <a:t>Karatsuba algorithm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ore-KR" sz="2600" b="1" dirty="0">
                    <a:solidFill>
                      <a:srgbClr val="FF0000"/>
                    </a:solidFill>
                  </a:rPr>
                  <a:t>Karatsuba algorithm is one of the best choices for quantum implementations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ore-KR" sz="20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ore-KR" sz="3000" b="1" dirty="0">
                    <a:solidFill>
                      <a:srgbClr val="FF0000"/>
                    </a:solidFill>
                  </a:rPr>
                  <a:t>Efficient</a:t>
                </a:r>
                <a:r>
                  <a:rPr kumimoji="1" lang="en-US" altLang="ko-Kore-KR" sz="3000" b="1" dirty="0"/>
                  <a:t> quantum circuit implementation techniques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" altLang="ko-Kore-KR" sz="2600" b="1" dirty="0">
                    <a:solidFill>
                      <a:schemeClr val="accent1"/>
                    </a:solidFill>
                  </a:rPr>
                  <a:t>76%</a:t>
                </a:r>
                <a:r>
                  <a:rPr lang="en" altLang="ko-Kore-KR" sz="2600" dirty="0"/>
                  <a:t> </a:t>
                </a:r>
                <a:r>
                  <a:rPr lang="en" altLang="ko-Kore-KR" sz="2600" b="1" dirty="0">
                    <a:solidFill>
                      <a:schemeClr val="accent1"/>
                    </a:solidFill>
                  </a:rPr>
                  <a:t>performance improvement</a:t>
                </a:r>
                <a:r>
                  <a:rPr lang="ko-KR" altLang="en-US" sz="26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600" b="1" dirty="0">
                    <a:solidFill>
                      <a:schemeClr val="accent1"/>
                    </a:solidFill>
                  </a:rPr>
                  <a:t>(TD </a:t>
                </a:r>
                <a14:m>
                  <m:oMath xmlns:m="http://schemas.openxmlformats.org/officeDocument/2006/math">
                    <m:r>
                      <a:rPr lang="en-US" altLang="ko-KR" sz="2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600" b="1" dirty="0">
                    <a:solidFill>
                      <a:schemeClr val="accent1"/>
                    </a:solidFill>
                  </a:rPr>
                  <a:t> M)  *TD: Toffoli depth, M: qubit count</a:t>
                </a:r>
                <a:endParaRPr kumimoji="1" lang="en-US" altLang="ko-Kore-KR" sz="26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ore-KR" sz="3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ore-KR" sz="3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ore-KR" sz="3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ore-KR" sz="3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ore-KR" sz="3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ore-KR" sz="1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ore-KR" sz="3000" b="1" dirty="0"/>
                  <a:t>Optimized </a:t>
                </a:r>
                <a:r>
                  <a:rPr kumimoji="1" lang="en-US" altLang="ko-Kore-KR" sz="3000" b="1" dirty="0">
                    <a:solidFill>
                      <a:srgbClr val="FF0000"/>
                    </a:solidFill>
                  </a:rPr>
                  <a:t>primitive for quantum cryptanalysis of ECC</a:t>
                </a:r>
                <a:endParaRPr kumimoji="1" lang="en-US" altLang="ko-Kore-KR" sz="2500" b="1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4" y="1295146"/>
                <a:ext cx="11730391" cy="7509748"/>
              </a:xfrm>
              <a:prstGeom prst="rect">
                <a:avLst/>
              </a:prstGeom>
              <a:blipFill>
                <a:blip r:embed="rId2"/>
                <a:stretch>
                  <a:fillRect l="-1082" t="-8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F861079-EBBD-3112-D5BC-5E6CE947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84" y="3548359"/>
            <a:ext cx="9160030" cy="20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3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Quantum Computing</a:t>
            </a:r>
            <a:endParaRPr kumimoji="1" lang="ko-Kore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8C4CFC-47FD-AC57-A93A-89782B7D3E41}"/>
              </a:ext>
            </a:extLst>
          </p:cNvPr>
          <p:cNvGrpSpPr/>
          <p:nvPr/>
        </p:nvGrpSpPr>
        <p:grpSpPr>
          <a:xfrm>
            <a:off x="1276112" y="3156957"/>
            <a:ext cx="3596596" cy="1660100"/>
            <a:chOff x="7303399" y="5044698"/>
            <a:chExt cx="3596596" cy="1660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AA32AEE-24E1-CC83-80B2-B85281E15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399" y="5044698"/>
              <a:ext cx="1181859" cy="166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2B80536E-EF67-39E1-5811-20E0CCCF0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436" y="5044698"/>
              <a:ext cx="1773559" cy="1635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886A411-7FEB-1AEC-672A-703F7C79DF0D}"/>
              </a:ext>
            </a:extLst>
          </p:cNvPr>
          <p:cNvSpPr txBox="1"/>
          <p:nvPr/>
        </p:nvSpPr>
        <p:spPr>
          <a:xfrm>
            <a:off x="365565" y="1200878"/>
            <a:ext cx="3416320" cy="4262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700" b="1" dirty="0">
                <a:solidFill>
                  <a:schemeClr val="accent1"/>
                </a:solidFill>
              </a:rPr>
              <a:t>Qubit (Quantum 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10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>
                <a:solidFill>
                  <a:schemeClr val="accent1"/>
                </a:solidFill>
              </a:rPr>
              <a:t>Superposition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365040-6CF8-0372-FDF2-ED6486559167}"/>
              </a:ext>
            </a:extLst>
          </p:cNvPr>
          <p:cNvGrpSpPr/>
          <p:nvPr/>
        </p:nvGrpSpPr>
        <p:grpSpPr>
          <a:xfrm>
            <a:off x="6106611" y="3148719"/>
            <a:ext cx="5747201" cy="1681505"/>
            <a:chOff x="6669099" y="5073993"/>
            <a:chExt cx="4242476" cy="1241256"/>
          </a:xfrm>
        </p:grpSpPr>
        <p:pic>
          <p:nvPicPr>
            <p:cNvPr id="21" name="Picture 4" descr="Quantum Entanglement | Brilliant Math &amp;amp; Science Wiki">
              <a:extLst>
                <a:ext uri="{FF2B5EF4-FFF2-40B4-BE49-F238E27FC236}">
                  <a16:creationId xmlns:a16="http://schemas.microsoft.com/office/drawing/2014/main" id="{6787840E-EB44-53F8-0929-127F2A4F3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9099" y="5073993"/>
              <a:ext cx="4242476" cy="124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59CC417C-694C-3F00-C0A6-665B11AE7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605" y="5206475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938B5CBC-1C43-B317-153F-46DFF6D5E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599" y="5218944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52241-D5A9-90A1-EB7C-5C3BAD542C84}"/>
              </a:ext>
            </a:extLst>
          </p:cNvPr>
          <p:cNvSpPr txBox="1"/>
          <p:nvPr/>
        </p:nvSpPr>
        <p:spPr>
          <a:xfrm>
            <a:off x="5730435" y="2136995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>
                <a:solidFill>
                  <a:schemeClr val="accent1"/>
                </a:solidFill>
              </a:rPr>
              <a:t>Entanglement </a:t>
            </a:r>
            <a:endParaRPr lang="ko-Kore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74661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Quantum Computer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/>
              <p:nvPr/>
            </p:nvSpPr>
            <p:spPr>
              <a:xfrm>
                <a:off x="387944" y="1170262"/>
                <a:ext cx="5478551" cy="3754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8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2800" b="1" dirty="0">
                    <a:solidFill>
                      <a:schemeClr val="accent1"/>
                    </a:solidFill>
                  </a:rPr>
                  <a:t>-qubit with superposition state?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000" b="1" dirty="0"/>
              </a:p>
              <a:p>
                <a:pPr lvl="1"/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sz="2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44" y="1170262"/>
                <a:ext cx="5478551" cy="3754874"/>
              </a:xfrm>
              <a:prstGeom prst="rect">
                <a:avLst/>
              </a:prstGeom>
              <a:blipFill>
                <a:blip r:embed="rId2"/>
                <a:stretch>
                  <a:fillRect l="-1852" t="-2027" r="-162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43ED75C5-C3DC-8F46-EA54-8A4B955B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85" y="1816283"/>
            <a:ext cx="3656597" cy="264405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81A7CB-C3A7-FA03-A95A-AB016A2A5A9E}"/>
                  </a:ext>
                </a:extLst>
              </p:cNvPr>
              <p:cNvSpPr txBox="1"/>
              <p:nvPr/>
            </p:nvSpPr>
            <p:spPr>
              <a:xfrm>
                <a:off x="1060002" y="4800148"/>
                <a:ext cx="6613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400" b="1" dirty="0">
                    <a:solidFill>
                      <a:schemeClr val="tx1"/>
                    </a:solidFill>
                  </a:rPr>
                  <a:t>We can prepare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ore-K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1" lang="ko-KR" alt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states (as probability) at once!</a:t>
                </a:r>
                <a:r>
                  <a:rPr kumimoji="1" lang="ko-KR" altLang="en-US" sz="2400" b="1" dirty="0">
                    <a:solidFill>
                      <a:schemeClr val="tx1"/>
                    </a:solidFill>
                  </a:rPr>
                  <a:t> </a:t>
                </a:r>
                <a:endParaRPr kumimoji="1" lang="ko-Kore-KR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81A7CB-C3A7-FA03-A95A-AB016A2A5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02" y="4800148"/>
                <a:ext cx="6613221" cy="461665"/>
              </a:xfrm>
              <a:prstGeom prst="rect">
                <a:avLst/>
              </a:prstGeom>
              <a:blipFill>
                <a:blip r:embed="rId4"/>
                <a:stretch>
                  <a:fillRect l="-1533" t="-7895" b="-289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D4A4F3F5-1220-F8FF-A303-21A4366D9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02" y="1912796"/>
            <a:ext cx="1615812" cy="2526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CD9348C0-01AC-49D7-B4CE-28AEDF2BD5D4}"/>
              </a:ext>
            </a:extLst>
          </p:cNvPr>
          <p:cNvSpPr/>
          <p:nvPr/>
        </p:nvSpPr>
        <p:spPr>
          <a:xfrm>
            <a:off x="3127220" y="3047699"/>
            <a:ext cx="807308" cy="274485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2596B-7EB5-78E6-E5D6-4D0A78F71B06}"/>
              </a:ext>
            </a:extLst>
          </p:cNvPr>
          <p:cNvSpPr txBox="1"/>
          <p:nvPr/>
        </p:nvSpPr>
        <p:spPr>
          <a:xfrm>
            <a:off x="1410984" y="5371399"/>
            <a:ext cx="7823631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b="1" dirty="0"/>
              <a:t>With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proper</a:t>
            </a:r>
            <a:r>
              <a:rPr lang="ko-KR" altLang="en-US" sz="2300" b="1" dirty="0"/>
              <a:t> </a:t>
            </a:r>
            <a:r>
              <a:rPr lang="ko-Kore-KR" altLang="en-US" sz="2300" b="1" dirty="0"/>
              <a:t>quantum algorithm</a:t>
            </a:r>
            <a:r>
              <a:rPr lang="en-US" altLang="ko-KR" sz="2300" b="1" dirty="0"/>
              <a:t>?</a:t>
            </a:r>
            <a:r>
              <a:rPr lang="ko-Kore-KR" altLang="en-US" sz="2300" b="1" dirty="0"/>
              <a:t> </a:t>
            </a:r>
            <a:r>
              <a:rPr lang="en-US" altLang="ko-Kore-KR" sz="2300" b="1" dirty="0"/>
              <a:t>(Shor, Grover, Simon </a:t>
            </a:r>
            <a:r>
              <a:rPr lang="en-US" altLang="ko-Kore-KR" sz="2300" b="1" dirty="0" err="1"/>
              <a:t>etc</a:t>
            </a:r>
            <a:r>
              <a:rPr lang="en-US" altLang="ko-Kore-KR" sz="2300" b="1" dirty="0"/>
              <a:t>…)</a:t>
            </a:r>
          </a:p>
          <a:p>
            <a:endParaRPr lang="en-US" altLang="ko-Kore-KR" sz="500" b="1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ko-Kore-KR" sz="2300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altLang="ko-Kore-KR" sz="2300" b="1" dirty="0">
                <a:solidFill>
                  <a:srgbClr val="FF0000"/>
                </a:solidFill>
              </a:rPr>
              <a:t>M</a:t>
            </a:r>
            <a:r>
              <a:rPr lang="ko-Kore-KR" altLang="en-US" sz="2300" b="1" dirty="0">
                <a:solidFill>
                  <a:srgbClr val="FF0000"/>
                </a:solidFill>
              </a:rPr>
              <a:t>eaningful result</a:t>
            </a:r>
            <a:r>
              <a:rPr lang="en-US" altLang="ko-Kore-KR" sz="2300" b="1" dirty="0">
                <a:solidFill>
                  <a:srgbClr val="FF0000"/>
                </a:solidFill>
              </a:rPr>
              <a:t> can be achieved</a:t>
            </a:r>
            <a:endParaRPr lang="ko-Kore-KR" altLang="en-US" sz="2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80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157BC-A2EC-346E-F7C3-BFD5DA32B14B}"/>
              </a:ext>
            </a:extLst>
          </p:cNvPr>
          <p:cNvGrpSpPr/>
          <p:nvPr/>
        </p:nvGrpSpPr>
        <p:grpSpPr>
          <a:xfrm>
            <a:off x="818156" y="1124066"/>
            <a:ext cx="4684836" cy="5563093"/>
            <a:chOff x="743404" y="875897"/>
            <a:chExt cx="4684836" cy="556309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88FA344-B7D0-8144-F52A-E9B1106F89C7}"/>
                </a:ext>
              </a:extLst>
            </p:cNvPr>
            <p:cNvGrpSpPr/>
            <p:nvPr/>
          </p:nvGrpSpPr>
          <p:grpSpPr>
            <a:xfrm>
              <a:off x="937988" y="875897"/>
              <a:ext cx="4423284" cy="5563093"/>
              <a:chOff x="225718" y="1126155"/>
              <a:chExt cx="5180140" cy="651497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3A917C5-7CEC-A79B-5165-CF54C54EB645}"/>
                  </a:ext>
                </a:extLst>
              </p:cNvPr>
              <p:cNvGrpSpPr/>
              <p:nvPr/>
            </p:nvGrpSpPr>
            <p:grpSpPr>
              <a:xfrm>
                <a:off x="916428" y="3875716"/>
                <a:ext cx="3587758" cy="3765417"/>
                <a:chOff x="8089357" y="3640292"/>
                <a:chExt cx="2650199" cy="2611129"/>
              </a:xfrm>
            </p:grpSpPr>
            <p:pic>
              <p:nvPicPr>
                <p:cNvPr id="11" name="Picture 2" descr="기초 암호학(4) - ECC(타원곡선 암호화 알고리즘)">
                  <a:extLst>
                    <a:ext uri="{FF2B5EF4-FFF2-40B4-BE49-F238E27FC236}">
                      <a16:creationId xmlns:a16="http://schemas.microsoft.com/office/drawing/2014/main" id="{5DEFA01B-A93C-2905-C937-9BC52307AA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4796" y="3640292"/>
                  <a:ext cx="2604760" cy="26111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BE79FA10-8BF3-5232-A36F-9E7FFF921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89357" y="4576524"/>
                      <a:ext cx="2650197" cy="6192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2800" dirty="0"/>
                        <a:t>DLP: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8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oMath>
                      </a14:m>
                      <a:endParaRPr lang="en-US" altLang="ko-KR" sz="2800" b="0" dirty="0">
                        <a:ea typeface="Cambria Math" panose="02040503050406030204" pitchFamily="18" charset="0"/>
                      </a:endParaRPr>
                    </a:p>
                    <a:p>
                      <a:pPr algn="ctr"/>
                      <a:r>
                        <a:rPr lang="en-US" altLang="ko-KR" sz="2800" dirty="0"/>
                        <a:t>ECDLP: </a:t>
                      </a:r>
                      <a14:m>
                        <m:oMath xmlns:m="http://schemas.openxmlformats.org/officeDocument/2006/math"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𝑎𝑃</m:t>
                          </m:r>
                        </m:oMath>
                      </a14:m>
                      <a:endParaRPr lang="ko-KR" altLang="en-US" sz="28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89357" y="4576524"/>
                      <a:ext cx="2650197" cy="61922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7171" t="-14400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1871F4C-A77C-9391-39DC-EC4C90B14B13}"/>
                  </a:ext>
                </a:extLst>
              </p:cNvPr>
              <p:cNvGrpSpPr/>
              <p:nvPr/>
            </p:nvGrpSpPr>
            <p:grpSpPr>
              <a:xfrm>
                <a:off x="225718" y="1126155"/>
                <a:ext cx="5180140" cy="2849079"/>
                <a:chOff x="6709800" y="889140"/>
                <a:chExt cx="3792155" cy="2085686"/>
              </a:xfrm>
            </p:grpSpPr>
            <p:pic>
              <p:nvPicPr>
                <p:cNvPr id="9" name="Picture 10" descr="RSA Security - Wikipedia">
                  <a:extLst>
                    <a:ext uri="{FF2B5EF4-FFF2-40B4-BE49-F238E27FC236}">
                      <a16:creationId xmlns:a16="http://schemas.microsoft.com/office/drawing/2014/main" id="{E29C29B0-6CEF-F261-1EA6-1CCA800350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3034" y="1545231"/>
                  <a:ext cx="2567700" cy="9265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 descr="http://upload.wikimedia.org/wikipedia/commons/thumb/b/bf/PrimeDecompositionExample.svg/640px-PrimeDecompositionExample.svg.png">
                  <a:extLst>
                    <a:ext uri="{FF2B5EF4-FFF2-40B4-BE49-F238E27FC236}">
                      <a16:creationId xmlns:a16="http://schemas.microsoft.com/office/drawing/2014/main" id="{094470AB-9DAB-4869-FEA8-CF1A9A932A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09800" y="889140"/>
                  <a:ext cx="3792155" cy="20856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91D552-2389-D08B-5F69-320A20888050}"/>
                </a:ext>
              </a:extLst>
            </p:cNvPr>
            <p:cNvSpPr/>
            <p:nvPr/>
          </p:nvSpPr>
          <p:spPr>
            <a:xfrm rot="20444480">
              <a:off x="743404" y="3344560"/>
              <a:ext cx="4684836" cy="483100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Shor’s Algorithm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4" descr="AES-128 in Google Sheets – /dev/random">
            <a:extLst>
              <a:ext uri="{FF2B5EF4-FFF2-40B4-BE49-F238E27FC236}">
                <a16:creationId xmlns:a16="http://schemas.microsoft.com/office/drawing/2014/main" id="{C198E6E7-5E9C-BEAE-C8CC-F9139D1D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12" y="1245570"/>
            <a:ext cx="3432862" cy="312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Shortest SHA-3 output - Information Security Stack Exchange">
            <a:extLst>
              <a:ext uri="{FF2B5EF4-FFF2-40B4-BE49-F238E27FC236}">
                <a16:creationId xmlns:a16="http://schemas.microsoft.com/office/drawing/2014/main" id="{8B73AFF7-1539-234A-78C7-C1C760EDC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"/>
          <a:stretch/>
        </p:blipFill>
        <p:spPr bwMode="auto">
          <a:xfrm>
            <a:off x="6392281" y="4342094"/>
            <a:ext cx="4770774" cy="22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F897E5-8984-4828-C204-7B969AE54391}"/>
              </a:ext>
            </a:extLst>
          </p:cNvPr>
          <p:cNvSpPr/>
          <p:nvPr/>
        </p:nvSpPr>
        <p:spPr>
          <a:xfrm rot="20444480">
            <a:off x="6336616" y="3566070"/>
            <a:ext cx="4684836" cy="4831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Grover’s Algorithm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B4D27D3-28D1-C257-C461-DA4E01B9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b="1" dirty="0"/>
              <a:t>Cryptosystems in Quantum World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6903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35EF8-9084-E930-22DD-981D8EA85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Shor on RSA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38F926-5347-A38A-2B03-80742F85F49D}"/>
                  </a:ext>
                </a:extLst>
              </p:cNvPr>
              <p:cNvSpPr txBox="1"/>
              <p:nvPr/>
            </p:nvSpPr>
            <p:spPr>
              <a:xfrm>
                <a:off x="199847" y="1221762"/>
                <a:ext cx="10931390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>
                    <a:solidFill>
                      <a:schemeClr val="accent2"/>
                    </a:solidFill>
                  </a:rPr>
                  <a:t>H</a:t>
                </a:r>
                <a:r>
                  <a:rPr lang="en" altLang="ko-Kore-KR" sz="2200" b="1" dirty="0" err="1">
                    <a:solidFill>
                      <a:schemeClr val="accent2"/>
                    </a:solidFill>
                  </a:rPr>
                  <a:t>ä</a:t>
                </a:r>
                <a:r>
                  <a:rPr kumimoji="1" lang="en-US" altLang="ko-Kore-KR" sz="2200" b="1" dirty="0" err="1">
                    <a:solidFill>
                      <a:schemeClr val="accent2"/>
                    </a:solidFill>
                  </a:rPr>
                  <a:t>ner</a:t>
                </a:r>
                <a:r>
                  <a:rPr kumimoji="1" lang="en-US" altLang="ko-Kore-KR" sz="2200" b="1" dirty="0">
                    <a:solidFill>
                      <a:schemeClr val="accent2"/>
                    </a:solidFill>
                  </a:rPr>
                  <a:t>(2016)</a:t>
                </a:r>
                <a:r>
                  <a:rPr kumimoji="1" lang="en-US" altLang="ko-Kore-KR" sz="2200" dirty="0">
                    <a:solidFill>
                      <a:schemeClr val="accent2"/>
                    </a:solidFill>
                  </a:rPr>
                  <a:t>: </a:t>
                </a:r>
                <a:r>
                  <a:rPr kumimoji="1" lang="en-US" altLang="ko-Kore-KR" sz="2200" b="1" dirty="0"/>
                  <a:t>To apply </a:t>
                </a:r>
                <a:r>
                  <a:rPr kumimoji="1" lang="en-US" altLang="ko-Kore-KR" sz="2200" b="1" dirty="0">
                    <a:solidFill>
                      <a:srgbClr val="FF0000"/>
                    </a:solidFill>
                  </a:rPr>
                  <a:t>Shor algorithm to RSA </a:t>
                </a:r>
                <a:r>
                  <a:rPr kumimoji="1" lang="en-US" altLang="ko-Kore-KR" sz="2200" b="1" dirty="0"/>
                  <a:t>using </a:t>
                </a:r>
                <a14:m>
                  <m:oMath xmlns:m="http://schemas.openxmlformats.org/officeDocument/2006/math">
                    <m:r>
                      <a:rPr kumimoji="1" lang="en-US" altLang="ko-Kore-KR" sz="22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2200" b="1" dirty="0"/>
                  <a:t>-bit key, </a:t>
                </a:r>
                <a14:m>
                  <m:oMath xmlns:m="http://schemas.openxmlformats.org/officeDocument/2006/math">
                    <m:r>
                      <a:rPr kumimoji="1" lang="en-US" altLang="ko-Kore-KR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2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1" lang="en-US" altLang="ko-KR" sz="22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ko-KR" sz="22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2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1" lang="en-US" altLang="ko-KR" sz="22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qubits</a:t>
                </a:r>
                <a:r>
                  <a:rPr kumimoji="1" lang="ko-KR" alt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are</a:t>
                </a:r>
                <a:r>
                  <a:rPr kumimoji="1" lang="ko-KR" alt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required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 err="1">
                    <a:solidFill>
                      <a:schemeClr val="accent2"/>
                    </a:solidFill>
                  </a:rPr>
                  <a:t>Gidney</a:t>
                </a:r>
                <a:r>
                  <a:rPr kumimoji="1" lang="en-US" altLang="ko-Kore-KR" sz="2200" b="1" dirty="0">
                    <a:solidFill>
                      <a:schemeClr val="accent2"/>
                    </a:solidFill>
                  </a:rPr>
                  <a:t>(2018): </a:t>
                </a:r>
                <a:r>
                  <a:rPr kumimoji="1" lang="en-US" altLang="ko-Kore-KR" sz="2200" b="1" dirty="0"/>
                  <a:t>To apply </a:t>
                </a:r>
                <a:r>
                  <a:rPr kumimoji="1" lang="en-US" altLang="ko-Kore-KR" sz="2200" b="1" dirty="0">
                    <a:solidFill>
                      <a:srgbClr val="FF0000"/>
                    </a:solidFill>
                  </a:rPr>
                  <a:t>Shor algorithm to RSA</a:t>
                </a:r>
                <a:r>
                  <a:rPr kumimoji="1" lang="en-US" altLang="ko-Kore-KR" sz="2200" b="1" dirty="0"/>
                  <a:t> using </a:t>
                </a:r>
                <a14:m>
                  <m:oMath xmlns:m="http://schemas.openxmlformats.org/officeDocument/2006/math">
                    <m:r>
                      <a:rPr kumimoji="1" lang="en-US" altLang="ko-Kore-KR" sz="2200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2200" b="1" dirty="0"/>
                  <a:t>-bit key, </a:t>
                </a:r>
                <a14:m>
                  <m:oMath xmlns:m="http://schemas.openxmlformats.org/officeDocument/2006/math">
                    <m:r>
                      <a:rPr kumimoji="1" lang="en-US" altLang="ko-Kore-KR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2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1" lang="en-US" altLang="ko-KR" sz="22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ko-KR" sz="22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2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sz="22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qubits</a:t>
                </a:r>
                <a:r>
                  <a:rPr kumimoji="1" lang="ko-KR" alt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are</a:t>
                </a:r>
                <a:r>
                  <a:rPr kumimoji="1" lang="ko-KR" alt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ko-KR" sz="2200" b="1" dirty="0">
                    <a:solidFill>
                      <a:schemeClr val="accent1"/>
                    </a:solidFill>
                  </a:rPr>
                  <a:t>required</a:t>
                </a:r>
                <a:endParaRPr kumimoji="1" lang="ko-Kore-KR" altLang="en-US" sz="2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38F926-5347-A38A-2B03-80742F85F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7" y="1221762"/>
                <a:ext cx="10931390" cy="1107996"/>
              </a:xfrm>
              <a:prstGeom prst="rect">
                <a:avLst/>
              </a:prstGeom>
              <a:blipFill>
                <a:blip r:embed="rId2"/>
                <a:stretch>
                  <a:fillRect l="-580" t="-3409" b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1176694-C714-204C-6AFF-661BC4E44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519901"/>
              </p:ext>
            </p:extLst>
          </p:nvPr>
        </p:nvGraphicFramePr>
        <p:xfrm>
          <a:off x="2017336" y="2741394"/>
          <a:ext cx="7871380" cy="2380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845">
                  <a:extLst>
                    <a:ext uri="{9D8B030D-6E8A-4147-A177-3AD203B41FA5}">
                      <a16:colId xmlns:a16="http://schemas.microsoft.com/office/drawing/2014/main" val="824533748"/>
                    </a:ext>
                  </a:extLst>
                </a:gridCol>
                <a:gridCol w="1793450">
                  <a:extLst>
                    <a:ext uri="{9D8B030D-6E8A-4147-A177-3AD203B41FA5}">
                      <a16:colId xmlns:a16="http://schemas.microsoft.com/office/drawing/2014/main" val="136044714"/>
                    </a:ext>
                  </a:extLst>
                </a:gridCol>
                <a:gridCol w="2045616">
                  <a:extLst>
                    <a:ext uri="{9D8B030D-6E8A-4147-A177-3AD203B41FA5}">
                      <a16:colId xmlns:a16="http://schemas.microsoft.com/office/drawing/2014/main" val="911902878"/>
                    </a:ext>
                  </a:extLst>
                </a:gridCol>
                <a:gridCol w="2064469">
                  <a:extLst>
                    <a:ext uri="{9D8B030D-6E8A-4147-A177-3AD203B41FA5}">
                      <a16:colId xmlns:a16="http://schemas.microsoft.com/office/drawing/2014/main" val="3709412350"/>
                    </a:ext>
                  </a:extLst>
                </a:gridCol>
              </a:tblGrid>
              <a:tr h="888221">
                <a:tc>
                  <a:txBody>
                    <a:bodyPr/>
                    <a:lstStyle/>
                    <a:p>
                      <a:pPr algn="ctr"/>
                      <a:endParaRPr lang="ko-Kore-KR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ore-KR" sz="2200" b="1" dirty="0"/>
                        <a:t>H</a:t>
                      </a:r>
                      <a:r>
                        <a:rPr lang="en" altLang="ko-Kore-KR" sz="2200" b="1" dirty="0" err="1"/>
                        <a:t>ä</a:t>
                      </a:r>
                      <a:r>
                        <a:rPr kumimoji="1" lang="en-US" altLang="ko-Kore-KR" sz="2200" b="1" dirty="0" err="1"/>
                        <a:t>ner</a:t>
                      </a:r>
                      <a:endParaRPr kumimoji="1" lang="en-US" altLang="ko-Kore-KR" sz="2200" b="1" dirty="0"/>
                    </a:p>
                    <a:p>
                      <a:pPr algn="ctr"/>
                      <a:r>
                        <a:rPr kumimoji="1" lang="en-US" altLang="ko-Kore-KR" sz="2200" b="1" dirty="0"/>
                        <a:t>(2016)</a:t>
                      </a:r>
                      <a:endParaRPr lang="ko-Kore-KR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 err="1"/>
                        <a:t>Gideny</a:t>
                      </a:r>
                      <a:endParaRPr lang="en-US" altLang="ko-Kore-KR" sz="2200" b="1" dirty="0"/>
                    </a:p>
                    <a:p>
                      <a:pPr algn="ctr"/>
                      <a:r>
                        <a:rPr lang="en-US" altLang="ko-Kore-KR" sz="2200" b="1" dirty="0"/>
                        <a:t>(2018)</a:t>
                      </a:r>
                      <a:endParaRPr lang="ko-Kore-KR" alt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34078"/>
                  </a:ext>
                </a:extLst>
              </a:tr>
              <a:tr h="497404">
                <a:tc rowSpan="3">
                  <a:txBody>
                    <a:bodyPr/>
                    <a:lstStyle/>
                    <a:p>
                      <a:pPr algn="ctr"/>
                      <a:endParaRPr lang="en-US" altLang="ko-Kore-KR" sz="2200" b="1" dirty="0"/>
                    </a:p>
                    <a:p>
                      <a:pPr algn="ctr"/>
                      <a:endParaRPr lang="en-US" altLang="ko-Kore-KR" sz="1200" b="1" dirty="0"/>
                    </a:p>
                    <a:p>
                      <a:pPr algn="ctr"/>
                      <a:r>
                        <a:rPr lang="en-US" altLang="ko-Kore-KR" sz="2200" b="1" dirty="0"/>
                        <a:t>Qubits</a:t>
                      </a:r>
                      <a:endParaRPr lang="ko-Kore-KR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/>
                        <a:t>RSA-3072</a:t>
                      </a:r>
                      <a:endParaRPr lang="ko-Kore-KR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>
                          <a:solidFill>
                            <a:schemeClr val="accent1"/>
                          </a:solidFill>
                        </a:rPr>
                        <a:t>6,146</a:t>
                      </a:r>
                      <a:endParaRPr lang="ko-Kore-KR" altLang="en-US" sz="2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>
                          <a:solidFill>
                            <a:schemeClr val="accent1"/>
                          </a:solidFill>
                        </a:rPr>
                        <a:t>6,145</a:t>
                      </a:r>
                      <a:endParaRPr lang="ko-Kore-KR" altLang="en-US" sz="2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654978"/>
                  </a:ext>
                </a:extLst>
              </a:tr>
              <a:tr h="49740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/>
                        <a:t>RSA-7680</a:t>
                      </a:r>
                      <a:endParaRPr lang="ko-Kore-KR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>
                          <a:solidFill>
                            <a:schemeClr val="accent1"/>
                          </a:solidFill>
                        </a:rPr>
                        <a:t>15,362</a:t>
                      </a:r>
                      <a:endParaRPr lang="ko-Kore-KR" altLang="en-US" sz="2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>
                          <a:solidFill>
                            <a:schemeClr val="accent1"/>
                          </a:solidFill>
                        </a:rPr>
                        <a:t>15,361</a:t>
                      </a:r>
                      <a:endParaRPr lang="ko-Kore-KR" altLang="en-US" sz="2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254494"/>
                  </a:ext>
                </a:extLst>
              </a:tr>
              <a:tr h="49740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/>
                        <a:t>RSA-15630</a:t>
                      </a:r>
                      <a:endParaRPr lang="ko-Kore-KR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>
                          <a:solidFill>
                            <a:schemeClr val="accent1"/>
                          </a:solidFill>
                        </a:rPr>
                        <a:t>30,722</a:t>
                      </a:r>
                      <a:endParaRPr lang="ko-Kore-KR" altLang="en-US" sz="2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dirty="0">
                          <a:solidFill>
                            <a:schemeClr val="accent1"/>
                          </a:solidFill>
                        </a:rPr>
                        <a:t>30,271</a:t>
                      </a:r>
                      <a:endParaRPr lang="ko-Kore-KR" altLang="en-US" sz="2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4290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A9D94C4-5E97-BF90-F56C-C84262E8E102}"/>
              </a:ext>
            </a:extLst>
          </p:cNvPr>
          <p:cNvSpPr txBox="1"/>
          <p:nvPr/>
        </p:nvSpPr>
        <p:spPr>
          <a:xfrm>
            <a:off x="2017336" y="5318019"/>
            <a:ext cx="76948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200" b="1" dirty="0"/>
              <a:t>&lt;</a:t>
            </a:r>
            <a:r>
              <a:rPr kumimoji="1" lang="ko-KR" altLang="en-US" sz="2200" b="1" dirty="0"/>
              <a:t> </a:t>
            </a:r>
            <a:r>
              <a:rPr lang="en" altLang="ko-Kore-KR" sz="2200" b="1" dirty="0"/>
              <a:t>Comparison of resources (</a:t>
            </a:r>
            <a:r>
              <a:rPr lang="en-US" altLang="ko-KR" sz="2200" b="1" dirty="0"/>
              <a:t>Shor on </a:t>
            </a:r>
            <a:r>
              <a:rPr lang="en" altLang="ko-Kore-KR" sz="2200" b="1" dirty="0"/>
              <a:t>RSA factorization problem)</a:t>
            </a:r>
            <a:r>
              <a:rPr kumimoji="1" lang="en-US" altLang="ko-KR" sz="2200" b="1" dirty="0"/>
              <a:t>&gt;</a:t>
            </a:r>
            <a:endParaRPr kumimoji="1" lang="ko-Kore-KR" altLang="en-US" sz="22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A39D37-ABD4-D3A7-3EC4-0894DCEACCB8}"/>
              </a:ext>
            </a:extLst>
          </p:cNvPr>
          <p:cNvSpPr/>
          <p:nvPr/>
        </p:nvSpPr>
        <p:spPr>
          <a:xfrm>
            <a:off x="80326" y="6288439"/>
            <a:ext cx="12192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300" dirty="0">
                <a:solidFill>
                  <a:srgbClr val="000000"/>
                </a:solidFill>
                <a:latin typeface="Arial" panose="020B0604020202020204" pitchFamily="34" charset="0"/>
              </a:rPr>
              <a:t>Thomas </a:t>
            </a:r>
            <a:r>
              <a:rPr lang="en" altLang="ko-Kore-KR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Häner</a:t>
            </a:r>
            <a:r>
              <a:rPr lang="en" altLang="ko-Kore-KR" sz="1300" dirty="0">
                <a:solidFill>
                  <a:srgbClr val="000000"/>
                </a:solidFill>
                <a:latin typeface="Arial" panose="020B0604020202020204" pitchFamily="34" charset="0"/>
              </a:rPr>
              <a:t>, M. </a:t>
            </a:r>
            <a:r>
              <a:rPr lang="en" altLang="ko-Kore-KR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Rötteler</a:t>
            </a:r>
            <a:r>
              <a:rPr lang="en" altLang="ko-Kore-KR" sz="1300" dirty="0">
                <a:solidFill>
                  <a:srgbClr val="000000"/>
                </a:solidFill>
                <a:latin typeface="Arial" panose="020B0604020202020204" pitchFamily="34" charset="0"/>
              </a:rPr>
              <a:t>, K. </a:t>
            </a:r>
            <a:r>
              <a:rPr lang="en" altLang="ko-Kore-KR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Svore</a:t>
            </a:r>
            <a:r>
              <a:rPr lang="en" altLang="ko-Kore-KR" sz="1300" dirty="0">
                <a:solidFill>
                  <a:srgbClr val="000000"/>
                </a:solidFill>
                <a:latin typeface="Arial" panose="020B0604020202020204" pitchFamily="34" charset="0"/>
              </a:rPr>
              <a:t>”, Factoring using 2n+2 qubits with Toffoli based modular multiplication, 2016</a:t>
            </a:r>
            <a:endParaRPr lang="en" altLang="ko-Kore-KR" sz="1300" dirty="0"/>
          </a:p>
          <a:p>
            <a:r>
              <a:rPr lang="en" altLang="ko-Kore-KR" sz="1300" dirty="0">
                <a:solidFill>
                  <a:srgbClr val="000000"/>
                </a:solidFill>
                <a:latin typeface="Arial" panose="020B0604020202020204" pitchFamily="34" charset="0"/>
              </a:rPr>
              <a:t>Craig </a:t>
            </a:r>
            <a:r>
              <a:rPr lang="en" altLang="ko-Kore-KR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Gidney</a:t>
            </a:r>
            <a:r>
              <a:rPr lang="en" altLang="ko-Kore-KR" sz="1300" dirty="0">
                <a:solidFill>
                  <a:srgbClr val="000000"/>
                </a:solidFill>
                <a:latin typeface="Arial" panose="020B0604020202020204" pitchFamily="34" charset="0"/>
              </a:rPr>
              <a:t>, “Factoring with n + 2 clean qubits and n − 1 dirty qubits”, 2018</a:t>
            </a:r>
            <a:endParaRPr lang="en" altLang="ko-Kore-KR" sz="1300" dirty="0"/>
          </a:p>
        </p:txBody>
      </p:sp>
    </p:spTree>
    <p:extLst>
      <p:ext uri="{BB962C8B-B14F-4D97-AF65-F5344CB8AC3E}">
        <p14:creationId xmlns:p14="http://schemas.microsoft.com/office/powerpoint/2010/main" val="190426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EA6CE0-CEE5-86C5-A26A-90A781659822}"/>
              </a:ext>
            </a:extLst>
          </p:cNvPr>
          <p:cNvSpPr/>
          <p:nvPr/>
        </p:nvSpPr>
        <p:spPr>
          <a:xfrm>
            <a:off x="213644" y="2218086"/>
            <a:ext cx="1242164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" altLang="ko-Kore-KR" sz="2200" b="1" dirty="0">
                <a:solidFill>
                  <a:schemeClr val="accent1"/>
                </a:solidFill>
                <a:latin typeface="Arial" panose="020B0604020202020204" pitchFamily="34" charset="0"/>
              </a:rPr>
              <a:t>ASIACRYPT(2017) </a:t>
            </a:r>
            <a:r>
              <a:rPr lang="en" altLang="ko-Kore-KR" sz="2200" dirty="0">
                <a:solidFill>
                  <a:srgbClr val="000000"/>
                </a:solidFill>
                <a:latin typeface="Arial" panose="020B0604020202020204" pitchFamily="34" charset="0"/>
              </a:rPr>
              <a:t>: “Quantum resource estimates for computing elliptic curve discrete logarithms” </a:t>
            </a:r>
          </a:p>
          <a:p>
            <a:pPr marL="1257300" lvl="1" indent="-3429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" altLang="ko-KR" sz="2200" dirty="0">
                <a:solidFill>
                  <a:srgbClr val="000000"/>
                </a:solidFill>
                <a:latin typeface="Arial" panose="020B0604020202020204" pitchFamily="34" charset="0"/>
              </a:rPr>
              <a:t>Estimate the quantum resources required to solve the DLP in the elliptic curve</a:t>
            </a:r>
          </a:p>
          <a:p>
            <a:pPr marL="1714500" lvl="2" indent="-3429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" altLang="ko-Kore-KR" sz="2200" b="1" dirty="0">
                <a:solidFill>
                  <a:srgbClr val="000000"/>
                </a:solidFill>
                <a:latin typeface="Arial" panose="020B0604020202020204" pitchFamily="34" charset="0"/>
              </a:rPr>
              <a:t>RSA</a:t>
            </a:r>
            <a:r>
              <a:rPr lang="en-US" altLang="ko-Kore-KR" sz="2200" b="1" dirty="0">
                <a:solidFill>
                  <a:srgbClr val="000000"/>
                </a:solidFill>
                <a:latin typeface="Arial" panose="020B0604020202020204" pitchFamily="34" charset="0"/>
              </a:rPr>
              <a:t> is more vulnerable to quantum attack</a:t>
            </a:r>
            <a:r>
              <a:rPr lang="en-US" altLang="ko-KR" sz="2200" b="1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ko-Kore-KR" sz="2200" b="1" dirty="0">
                <a:solidFill>
                  <a:srgbClr val="000000"/>
                </a:solidFill>
                <a:latin typeface="Arial" panose="020B0604020202020204" pitchFamily="34" charset="0"/>
              </a:rPr>
              <a:t> than</a:t>
            </a:r>
            <a:r>
              <a:rPr lang="ko-KR" altLang="en-US" sz="2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ko-Kore-KR" sz="2200" b="1" dirty="0">
                <a:solidFill>
                  <a:srgbClr val="000000"/>
                </a:solidFill>
                <a:latin typeface="Arial" panose="020B0604020202020204" pitchFamily="34" charset="0"/>
              </a:rPr>
              <a:t>ECC</a:t>
            </a:r>
            <a:endParaRPr lang="en" altLang="ko-Kore-KR" sz="22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800100" indent="-3429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" altLang="ko-Kore-KR" sz="2200" b="1" dirty="0">
                <a:solidFill>
                  <a:schemeClr val="accent1"/>
                </a:solidFill>
                <a:latin typeface="Arial" panose="020B0604020202020204" pitchFamily="34" charset="0"/>
              </a:rPr>
              <a:t>PQCrypto(2020) </a:t>
            </a:r>
            <a:r>
              <a:rPr lang="en" altLang="ko-Kore-KR" sz="2200" dirty="0">
                <a:solidFill>
                  <a:srgbClr val="000000"/>
                </a:solidFill>
                <a:latin typeface="Arial" panose="020B0604020202020204" pitchFamily="34" charset="0"/>
              </a:rPr>
              <a:t>: “Improved quantum circuits for elliptic curve discrete logarithms”</a:t>
            </a:r>
          </a:p>
          <a:p>
            <a:pPr marL="1257300" lvl="1" indent="-3429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" altLang="ko-Kore-KR" sz="2200" b="1" dirty="0">
                <a:solidFill>
                  <a:srgbClr val="000000"/>
                </a:solidFill>
                <a:latin typeface="Arial" panose="020B0604020202020204" pitchFamily="34" charset="0"/>
              </a:rPr>
              <a:t>They further reduced quantum resources </a:t>
            </a:r>
            <a:r>
              <a:rPr lang="en" altLang="ko-Kore-KR" sz="2200" dirty="0">
                <a:solidFill>
                  <a:srgbClr val="000000"/>
                </a:solidFill>
                <a:latin typeface="Arial" panose="020B0604020202020204" pitchFamily="34" charset="0"/>
              </a:rPr>
              <a:t>(qubits, depth) </a:t>
            </a:r>
            <a:r>
              <a:rPr lang="en" altLang="ko-Kore-KR" sz="2200" b="1" dirty="0">
                <a:solidFill>
                  <a:schemeClr val="accent2"/>
                </a:solidFill>
                <a:latin typeface="Arial" panose="020B0604020202020204" pitchFamily="34" charset="0"/>
              </a:rPr>
              <a:t>than results of ASIACRYPT.</a:t>
            </a:r>
            <a:endParaRPr lang="en" altLang="ko-Kore-KR" sz="22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800100" indent="-3429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" altLang="ko-Kore-KR" sz="2200" b="1" dirty="0">
                <a:solidFill>
                  <a:schemeClr val="accent1"/>
                </a:solidFill>
                <a:latin typeface="Arial" panose="020B0604020202020204" pitchFamily="34" charset="0"/>
              </a:rPr>
              <a:t>CHES (2020) </a:t>
            </a:r>
            <a:r>
              <a:rPr lang="en" altLang="ko-Kore-KR" sz="2200" dirty="0">
                <a:solidFill>
                  <a:srgbClr val="000000"/>
                </a:solidFill>
                <a:latin typeface="Arial" panose="020B0604020202020204" pitchFamily="34" charset="0"/>
              </a:rPr>
              <a:t>:  “Concrete quantum cryptanalysis of binary elliptic curves”</a:t>
            </a:r>
          </a:p>
          <a:p>
            <a:pPr marL="1257300" lvl="1" indent="-34290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ore-KR" sz="2200" b="1" dirty="0">
                <a:solidFill>
                  <a:srgbClr val="000000"/>
                </a:solidFill>
                <a:latin typeface="Arial" panose="020B0604020202020204" pitchFamily="34" charset="0"/>
              </a:rPr>
              <a:t>Shows that the Shor algorithm for binary ECC can be attacked with fewer resources. </a:t>
            </a:r>
            <a:endParaRPr lang="ko-Kore-KR" alt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F21C2-1693-F476-3818-606DF8DB9F12}"/>
              </a:ext>
            </a:extLst>
          </p:cNvPr>
          <p:cNvSpPr txBox="1"/>
          <p:nvPr/>
        </p:nvSpPr>
        <p:spPr>
          <a:xfrm>
            <a:off x="215029" y="1134830"/>
            <a:ext cx="41657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2800" b="1" dirty="0">
                <a:solidFill>
                  <a:srgbClr val="FF0000"/>
                </a:solidFill>
              </a:rPr>
              <a:t>Shor algorithm on ECDLP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ko-KR" sz="2400" b="1" dirty="0"/>
              <a:t> NIST curves target</a:t>
            </a:r>
            <a:endParaRPr kumimoji="1" lang="ko-Kore-KR" altLang="en-US" sz="22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5703EB2-F3C0-6BC9-B1FE-2FA18629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Shor on ECDLP (Elliptic Curve Discrete Logarithmic Problems)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6643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38F926-5347-A38A-2B03-80742F85F49D}"/>
              </a:ext>
            </a:extLst>
          </p:cNvPr>
          <p:cNvSpPr txBox="1"/>
          <p:nvPr/>
        </p:nvSpPr>
        <p:spPr>
          <a:xfrm>
            <a:off x="115004" y="1155773"/>
            <a:ext cx="120813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>
                <a:solidFill>
                  <a:srgbClr val="FF0000"/>
                </a:solidFill>
              </a:rPr>
              <a:t>CHES 2020 paper results show the least resource-consuming quantum attack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olidFill>
                  <a:schemeClr val="accent1"/>
                </a:solidFill>
              </a:rPr>
              <a:t>They targeted Binary curves</a:t>
            </a:r>
            <a:r>
              <a:rPr kumimoji="1" lang="en-US" altLang="ko-Kore-KR" sz="2200" b="1" dirty="0"/>
              <a:t>, </a:t>
            </a:r>
            <a:r>
              <a:rPr kumimoji="1" lang="en-US" altLang="ko-Kore-KR" sz="2200" b="1" dirty="0">
                <a:solidFill>
                  <a:schemeClr val="accent2"/>
                </a:solidFill>
              </a:rPr>
              <a:t>Not Prime curves(ASIACRYPT, PQCrypto)</a:t>
            </a:r>
            <a:endParaRPr kumimoji="1" lang="en-US" altLang="ko-Kore-KR" sz="22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olidFill>
                  <a:schemeClr val="accent1"/>
                </a:solidFill>
              </a:rPr>
              <a:t>Since Binary arithmetic (Hardware-friendly</a:t>
            </a:r>
            <a:r>
              <a:rPr kumimoji="1" lang="ko-Kore-KR" altLang="en-US" sz="2200" b="1" dirty="0">
                <a:solidFill>
                  <a:schemeClr val="accent1"/>
                </a:solidFill>
              </a:rPr>
              <a:t> </a:t>
            </a:r>
            <a:r>
              <a:rPr kumimoji="1" lang="en-US" altLang="ko-Kore-KR" sz="2200" b="1" dirty="0">
                <a:solidFill>
                  <a:schemeClr val="accent1"/>
                </a:solidFill>
              </a:rPr>
              <a:t>) is used, it is </a:t>
            </a:r>
            <a:r>
              <a:rPr kumimoji="1" lang="en-US" altLang="ko-KR" sz="2200" b="1" dirty="0">
                <a:solidFill>
                  <a:schemeClr val="accent1"/>
                </a:solidFill>
              </a:rPr>
              <a:t>also </a:t>
            </a:r>
            <a:r>
              <a:rPr kumimoji="1" lang="en-US" altLang="ko-Kore-KR" sz="2200" b="1" dirty="0">
                <a:solidFill>
                  <a:schemeClr val="accent1"/>
                </a:solidFill>
              </a:rPr>
              <a:t>optimized on quantum computers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Binary addition</a:t>
            </a:r>
            <a:r>
              <a:rPr kumimoji="1" lang="ko-Kore-KR" altLang="en-US" sz="2200" b="1" dirty="0"/>
              <a:t> </a:t>
            </a:r>
            <a:r>
              <a:rPr kumimoji="1" lang="en-US" altLang="ko-KR" sz="2200" b="1" dirty="0">
                <a:sym typeface="Wingdings" pitchFamily="2" charset="2"/>
              </a:rPr>
              <a:t> XOR operation, Binary multiplication</a:t>
            </a:r>
            <a:r>
              <a:rPr kumimoji="1" lang="ko-KR" altLang="en-US" sz="2200" b="1" dirty="0">
                <a:sym typeface="Wingdings" pitchFamily="2" charset="2"/>
              </a:rPr>
              <a:t> </a:t>
            </a:r>
            <a:r>
              <a:rPr kumimoji="1" lang="en-US" altLang="ko-KR" sz="2200" b="1" dirty="0">
                <a:sym typeface="Wingdings" pitchFamily="2" charset="2"/>
              </a:rPr>
              <a:t> AND operation, no carry</a:t>
            </a:r>
            <a:endParaRPr kumimoji="1" lang="ko-Kore-KR" altLang="en-US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6">
                <a:extLst>
                  <a:ext uri="{FF2B5EF4-FFF2-40B4-BE49-F238E27FC236}">
                    <a16:creationId xmlns:a16="http://schemas.microsoft.com/office/drawing/2014/main" id="{A1176694-C714-204C-6AFF-661BC4E44D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559182"/>
                  </p:ext>
                </p:extLst>
              </p:nvPr>
            </p:nvGraphicFramePr>
            <p:xfrm>
              <a:off x="815882" y="2786791"/>
              <a:ext cx="5723230" cy="3345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013">
                      <a:extLst>
                        <a:ext uri="{9D8B030D-6E8A-4147-A177-3AD203B41FA5}">
                          <a16:colId xmlns:a16="http://schemas.microsoft.com/office/drawing/2014/main" val="824533748"/>
                        </a:ext>
                      </a:extLst>
                    </a:gridCol>
                    <a:gridCol w="1636099">
                      <a:extLst>
                        <a:ext uri="{9D8B030D-6E8A-4147-A177-3AD203B41FA5}">
                          <a16:colId xmlns:a16="http://schemas.microsoft.com/office/drawing/2014/main" val="136044714"/>
                        </a:ext>
                      </a:extLst>
                    </a:gridCol>
                    <a:gridCol w="1400318">
                      <a:extLst>
                        <a:ext uri="{9D8B030D-6E8A-4147-A177-3AD203B41FA5}">
                          <a16:colId xmlns:a16="http://schemas.microsoft.com/office/drawing/2014/main" val="911902878"/>
                        </a:ext>
                      </a:extLst>
                    </a:gridCol>
                    <a:gridCol w="1649800">
                      <a:extLst>
                        <a:ext uri="{9D8B030D-6E8A-4147-A177-3AD203B41FA5}">
                          <a16:colId xmlns:a16="http://schemas.microsoft.com/office/drawing/2014/main" val="3709412350"/>
                        </a:ext>
                      </a:extLst>
                    </a:gridCol>
                  </a:tblGrid>
                  <a:tr h="729179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Curve</a:t>
                          </a:r>
                        </a:p>
                        <a:p>
                          <a:pPr algn="ctr"/>
                          <a:r>
                            <a:rPr lang="en-US" altLang="ko-Kore-KR" sz="2200" dirty="0"/>
                            <a:t>(Prime)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en-US" altLang="ko-Kore-KR" sz="1000" dirty="0"/>
                        </a:p>
                        <a:p>
                          <a:pPr algn="ctr"/>
                          <a:r>
                            <a:rPr kumimoji="1" lang="en-US" altLang="ko-Kore-KR" sz="2200" dirty="0" err="1"/>
                            <a:t>Asiacrypt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ko-Kore-KR" sz="1000" dirty="0"/>
                        </a:p>
                        <a:p>
                          <a:pPr algn="ctr"/>
                          <a:r>
                            <a:rPr lang="en-US" altLang="ko-Kore-KR" sz="2200" dirty="0"/>
                            <a:t>PQCrypto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034078"/>
                      </a:ext>
                    </a:extLst>
                  </a:tr>
                  <a:tr h="420661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ko-Kore-KR" sz="2800" dirty="0"/>
                        </a:p>
                        <a:p>
                          <a:pPr algn="ctr"/>
                          <a:r>
                            <a:rPr lang="en-US" altLang="ko-Kore-KR" sz="2200" dirty="0"/>
                            <a:t>Qubits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P256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2,338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2,124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1654978"/>
                      </a:ext>
                    </a:extLst>
                  </a:tr>
                  <a:tr h="42066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P384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3,492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3,151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254494"/>
                      </a:ext>
                    </a:extLst>
                  </a:tr>
                  <a:tr h="238037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P521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4,727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4,258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3429055"/>
                      </a:ext>
                    </a:extLst>
                  </a:tr>
                  <a:tr h="238037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ko-Kore-KR" sz="2800" dirty="0"/>
                        </a:p>
                        <a:p>
                          <a:pPr algn="ctr"/>
                          <a:r>
                            <a:rPr lang="en-US" altLang="ko-Kore-KR" sz="2200" dirty="0"/>
                            <a:t>Depth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P256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-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ore-KR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ore-KR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𝟑𝟖</m:t>
                              </m:r>
                              <m:r>
                                <a:rPr lang="en-US" altLang="ko-Kore-KR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US" altLang="ko-Kore-KR" sz="2200" b="1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2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2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ore-KR" sz="2200" b="1" i="1" dirty="0" smtClean="0">
                                      <a:latin typeface="Cambria Math" panose="02040503050406030204" pitchFamily="18" charset="0"/>
                                    </a:rPr>
                                    <m:t>𝟑𝟐</m:t>
                                  </m:r>
                                </m:sup>
                              </m:sSup>
                            </m:oMath>
                          </a14:m>
                          <a:endParaRPr lang="ko-Kore-KR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48051"/>
                      </a:ext>
                    </a:extLst>
                  </a:tr>
                  <a:tr h="238037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P384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-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ore-KR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ore-KR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𝟕𝟕</m:t>
                              </m:r>
                              <m:r>
                                <a:rPr lang="en-US" altLang="ko-Kore-KR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US" altLang="ko-Kore-KR" sz="2200" b="1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2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2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ore-KR" sz="2200" b="1" i="1" dirty="0" smtClean="0">
                                      <a:latin typeface="Cambria Math" panose="02040503050406030204" pitchFamily="18" charset="0"/>
                                    </a:rPr>
                                    <m:t>𝟑𝟒</m:t>
                                  </m:r>
                                </m:sup>
                              </m:sSup>
                            </m:oMath>
                          </a14:m>
                          <a:endParaRPr lang="ko-Kore-KR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968865"/>
                      </a:ext>
                    </a:extLst>
                  </a:tr>
                  <a:tr h="238037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P521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-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ore-KR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ore-KR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𝟎𝟗</m:t>
                              </m:r>
                              <m:r>
                                <a:rPr lang="en-US" altLang="ko-Kore-KR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US" altLang="ko-Kore-KR" sz="2200" b="1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2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2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ore-KR" sz="2200" b="1" i="1" dirty="0" smtClean="0">
                                      <a:latin typeface="Cambria Math" panose="02040503050406030204" pitchFamily="18" charset="0"/>
                                    </a:rPr>
                                    <m:t>𝟑𝟔</m:t>
                                  </m:r>
                                </m:sup>
                              </m:sSup>
                            </m:oMath>
                          </a14:m>
                          <a:endParaRPr lang="ko-Kore-KR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6522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6">
                <a:extLst>
                  <a:ext uri="{FF2B5EF4-FFF2-40B4-BE49-F238E27FC236}">
                    <a16:creationId xmlns:a16="http://schemas.microsoft.com/office/drawing/2014/main" id="{A1176694-C714-204C-6AFF-661BC4E44D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559182"/>
                  </p:ext>
                </p:extLst>
              </p:nvPr>
            </p:nvGraphicFramePr>
            <p:xfrm>
              <a:off x="815882" y="2786791"/>
              <a:ext cx="5723230" cy="3345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7013">
                      <a:extLst>
                        <a:ext uri="{9D8B030D-6E8A-4147-A177-3AD203B41FA5}">
                          <a16:colId xmlns:a16="http://schemas.microsoft.com/office/drawing/2014/main" val="824533748"/>
                        </a:ext>
                      </a:extLst>
                    </a:gridCol>
                    <a:gridCol w="1636099">
                      <a:extLst>
                        <a:ext uri="{9D8B030D-6E8A-4147-A177-3AD203B41FA5}">
                          <a16:colId xmlns:a16="http://schemas.microsoft.com/office/drawing/2014/main" val="136044714"/>
                        </a:ext>
                      </a:extLst>
                    </a:gridCol>
                    <a:gridCol w="1400318">
                      <a:extLst>
                        <a:ext uri="{9D8B030D-6E8A-4147-A177-3AD203B41FA5}">
                          <a16:colId xmlns:a16="http://schemas.microsoft.com/office/drawing/2014/main" val="911902878"/>
                        </a:ext>
                      </a:extLst>
                    </a:gridCol>
                    <a:gridCol w="1649800">
                      <a:extLst>
                        <a:ext uri="{9D8B030D-6E8A-4147-A177-3AD203B41FA5}">
                          <a16:colId xmlns:a16="http://schemas.microsoft.com/office/drawing/2014/main" val="3709412350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Curve</a:t>
                          </a:r>
                        </a:p>
                        <a:p>
                          <a:pPr algn="ctr"/>
                          <a:r>
                            <a:rPr lang="en-US" altLang="ko-Kore-KR" sz="2200" dirty="0"/>
                            <a:t>(Prime)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en-US" altLang="ko-Kore-KR" sz="1000" dirty="0"/>
                        </a:p>
                        <a:p>
                          <a:pPr algn="ctr"/>
                          <a:r>
                            <a:rPr kumimoji="1" lang="en-US" altLang="ko-Kore-KR" sz="2200" dirty="0" err="1"/>
                            <a:t>Asiacrypt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ko-Kore-KR" sz="1000" dirty="0"/>
                        </a:p>
                        <a:p>
                          <a:pPr algn="ctr"/>
                          <a:r>
                            <a:rPr lang="en-US" altLang="ko-Kore-KR" sz="2200" dirty="0"/>
                            <a:t>PQCrypto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034078"/>
                      </a:ext>
                    </a:extLst>
                  </a:tr>
                  <a:tr h="426720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ko-Kore-KR" sz="2800" dirty="0"/>
                        </a:p>
                        <a:p>
                          <a:pPr algn="ctr"/>
                          <a:r>
                            <a:rPr lang="en-US" altLang="ko-Kore-KR" sz="2200" dirty="0"/>
                            <a:t>Qubits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P256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2,338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2,124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1654978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P384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3,492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3,151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254494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P521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4,727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4,258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3429055"/>
                      </a:ext>
                    </a:extLst>
                  </a:tr>
                  <a:tr h="434340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ko-Kore-KR" sz="2800" dirty="0"/>
                        </a:p>
                        <a:p>
                          <a:pPr algn="ctr"/>
                          <a:r>
                            <a:rPr lang="en-US" altLang="ko-Kore-KR" sz="2200" dirty="0"/>
                            <a:t>Depth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P256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-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47692" t="-482353" r="-1538" b="-2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648051"/>
                      </a:ext>
                    </a:extLst>
                  </a:tr>
                  <a:tr h="4343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P384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-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47692" t="-565714" r="-1538" b="-1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7968865"/>
                      </a:ext>
                    </a:extLst>
                  </a:tr>
                  <a:tr h="4343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P521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/>
                            <a:t>-</a:t>
                          </a:r>
                          <a:endParaRPr lang="ko-Kore-KR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47692" t="-685294" r="-1538" b="-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522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9D94C4-5E97-BF90-F56C-C84262E8E102}"/>
              </a:ext>
            </a:extLst>
          </p:cNvPr>
          <p:cNvSpPr txBox="1"/>
          <p:nvPr/>
        </p:nvSpPr>
        <p:spPr>
          <a:xfrm>
            <a:off x="2545048" y="6330300"/>
            <a:ext cx="713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/>
              <a:t>&lt;Quantum resources for applying Shor algorithm to ECDLP&gt;</a:t>
            </a:r>
            <a:endParaRPr kumimoji="1" lang="ko-Kore-KR" altLang="en-US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6">
                <a:extLst>
                  <a:ext uri="{FF2B5EF4-FFF2-40B4-BE49-F238E27FC236}">
                    <a16:creationId xmlns:a16="http://schemas.microsoft.com/office/drawing/2014/main" id="{1694DAB8-B787-3438-6D6F-DDD072F62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067852"/>
                  </p:ext>
                </p:extLst>
              </p:nvPr>
            </p:nvGraphicFramePr>
            <p:xfrm>
              <a:off x="7153930" y="2777364"/>
              <a:ext cx="4387488" cy="3345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2504">
                      <a:extLst>
                        <a:ext uri="{9D8B030D-6E8A-4147-A177-3AD203B41FA5}">
                          <a16:colId xmlns:a16="http://schemas.microsoft.com/office/drawing/2014/main" val="824533748"/>
                        </a:ext>
                      </a:extLst>
                    </a:gridCol>
                    <a:gridCol w="1660540">
                      <a:extLst>
                        <a:ext uri="{9D8B030D-6E8A-4147-A177-3AD203B41FA5}">
                          <a16:colId xmlns:a16="http://schemas.microsoft.com/office/drawing/2014/main" val="136044714"/>
                        </a:ext>
                      </a:extLst>
                    </a:gridCol>
                    <a:gridCol w="1674444">
                      <a:extLst>
                        <a:ext uri="{9D8B030D-6E8A-4147-A177-3AD203B41FA5}">
                          <a16:colId xmlns:a16="http://schemas.microsoft.com/office/drawing/2014/main" val="3709412350"/>
                        </a:ext>
                      </a:extLst>
                    </a:gridCol>
                  </a:tblGrid>
                  <a:tr h="729179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Curve</a:t>
                          </a:r>
                        </a:p>
                        <a:p>
                          <a:pPr algn="ctr"/>
                          <a:r>
                            <a:rPr lang="en-US" altLang="ko-Kore-KR" sz="2200" dirty="0"/>
                            <a:t>(Binary)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ko-Kore-KR" sz="2200" dirty="0"/>
                            <a:t>CHES</a:t>
                          </a:r>
                        </a:p>
                        <a:p>
                          <a:pPr algn="ctr"/>
                          <a:r>
                            <a:rPr kumimoji="1" lang="en-US" altLang="ko-Kore-KR" sz="2200" dirty="0"/>
                            <a:t>(2020)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034078"/>
                      </a:ext>
                    </a:extLst>
                  </a:tr>
                  <a:tr h="420661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ko-Kore-KR" sz="2700" dirty="0"/>
                        </a:p>
                        <a:p>
                          <a:pPr algn="ctr"/>
                          <a:r>
                            <a:rPr lang="en-US" altLang="ko-Kore-KR" sz="2200" dirty="0"/>
                            <a:t>Qubits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B233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>
                              <a:solidFill>
                                <a:srgbClr val="FF0000"/>
                              </a:solidFill>
                            </a:rPr>
                            <a:t>1,647</a:t>
                          </a:r>
                          <a:endParaRPr lang="ko-Kore-KR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1654978"/>
                      </a:ext>
                    </a:extLst>
                  </a:tr>
                  <a:tr h="420661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B283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>
                              <a:solidFill>
                                <a:srgbClr val="FF0000"/>
                              </a:solidFill>
                            </a:rPr>
                            <a:t>1,998</a:t>
                          </a:r>
                          <a:endParaRPr lang="ko-Kore-KR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254494"/>
                      </a:ext>
                    </a:extLst>
                  </a:tr>
                  <a:tr h="238037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B571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>
                              <a:solidFill>
                                <a:srgbClr val="FF0000"/>
                              </a:solidFill>
                            </a:rPr>
                            <a:t>4,015</a:t>
                          </a:r>
                          <a:endParaRPr lang="ko-Kore-KR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3429055"/>
                      </a:ext>
                    </a:extLst>
                  </a:tr>
                  <a:tr h="238037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ko-Kore-KR" sz="2800"/>
                        </a:p>
                        <a:p>
                          <a:pPr algn="ctr"/>
                          <a:r>
                            <a:rPr lang="en-US" altLang="ko-Kore-KR" sz="2200"/>
                            <a:t>Depth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B233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sz="22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ore-KR" sz="22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ore-KR" sz="2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𝟏𝟒</m:t>
                              </m:r>
                              <m:r>
                                <a:rPr lang="en-US" altLang="ko-Kore-KR" sz="2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US" altLang="ko-Kore-KR" sz="22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22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22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ore-KR" sz="22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p>
                              </m:sSup>
                            </m:oMath>
                          </a14:m>
                          <a:endParaRPr lang="ko-Kore-KR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48051"/>
                      </a:ext>
                    </a:extLst>
                  </a:tr>
                  <a:tr h="238037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B283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sz="22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ore-KR" sz="22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ore-KR" sz="22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𝟔𝟕</m:t>
                              </m:r>
                              <m:r>
                                <a:rPr lang="en-US" altLang="ko-Kore-KR" sz="2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US" altLang="ko-Kore-KR" sz="22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22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22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ore-KR" sz="22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p>
                              </m:sSup>
                            </m:oMath>
                          </a14:m>
                          <a:endParaRPr lang="ko-Kore-KR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968865"/>
                      </a:ext>
                    </a:extLst>
                  </a:tr>
                  <a:tr h="238037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B571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ko-Kore-KR" sz="22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ore-KR" sz="22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ore-KR" sz="2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US" altLang="ko-Kore-KR" sz="2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US" altLang="ko-Kore-KR" sz="22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22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22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ore-KR" sz="22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𝟐𝟑</m:t>
                                  </m:r>
                                </m:sup>
                              </m:sSup>
                            </m:oMath>
                          </a14:m>
                          <a:endParaRPr lang="ko-Kore-KR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6522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6">
                <a:extLst>
                  <a:ext uri="{FF2B5EF4-FFF2-40B4-BE49-F238E27FC236}">
                    <a16:creationId xmlns:a16="http://schemas.microsoft.com/office/drawing/2014/main" id="{1694DAB8-B787-3438-6D6F-DDD072F62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067852"/>
                  </p:ext>
                </p:extLst>
              </p:nvPr>
            </p:nvGraphicFramePr>
            <p:xfrm>
              <a:off x="7153930" y="2777364"/>
              <a:ext cx="4387488" cy="33451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2504">
                      <a:extLst>
                        <a:ext uri="{9D8B030D-6E8A-4147-A177-3AD203B41FA5}">
                          <a16:colId xmlns:a16="http://schemas.microsoft.com/office/drawing/2014/main" val="824533748"/>
                        </a:ext>
                      </a:extLst>
                    </a:gridCol>
                    <a:gridCol w="1660540">
                      <a:extLst>
                        <a:ext uri="{9D8B030D-6E8A-4147-A177-3AD203B41FA5}">
                          <a16:colId xmlns:a16="http://schemas.microsoft.com/office/drawing/2014/main" val="136044714"/>
                        </a:ext>
                      </a:extLst>
                    </a:gridCol>
                    <a:gridCol w="1674444">
                      <a:extLst>
                        <a:ext uri="{9D8B030D-6E8A-4147-A177-3AD203B41FA5}">
                          <a16:colId xmlns:a16="http://schemas.microsoft.com/office/drawing/2014/main" val="3709412350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Curve</a:t>
                          </a:r>
                        </a:p>
                        <a:p>
                          <a:pPr algn="ctr"/>
                          <a:r>
                            <a:rPr lang="en-US" altLang="ko-Kore-KR" sz="2200" dirty="0"/>
                            <a:t>(Binary)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ko-Kore-KR" sz="2200" dirty="0"/>
                            <a:t>CHES</a:t>
                          </a:r>
                        </a:p>
                        <a:p>
                          <a:pPr algn="ctr"/>
                          <a:r>
                            <a:rPr kumimoji="1" lang="en-US" altLang="ko-Kore-KR" sz="2200" dirty="0"/>
                            <a:t>(2020)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034078"/>
                      </a:ext>
                    </a:extLst>
                  </a:tr>
                  <a:tr h="426720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ko-Kore-KR" sz="2700" dirty="0"/>
                        </a:p>
                        <a:p>
                          <a:pPr algn="ctr"/>
                          <a:r>
                            <a:rPr lang="en-US" altLang="ko-Kore-KR" sz="2200" dirty="0"/>
                            <a:t>Qubits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B233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>
                              <a:solidFill>
                                <a:srgbClr val="FF0000"/>
                              </a:solidFill>
                            </a:rPr>
                            <a:t>1,647</a:t>
                          </a:r>
                          <a:endParaRPr lang="ko-Kore-KR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1654978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B283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>
                              <a:solidFill>
                                <a:srgbClr val="FF0000"/>
                              </a:solidFill>
                            </a:rPr>
                            <a:t>1,998</a:t>
                          </a:r>
                          <a:endParaRPr lang="ko-Kore-KR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254494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B571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b="1" dirty="0">
                              <a:solidFill>
                                <a:srgbClr val="FF0000"/>
                              </a:solidFill>
                            </a:rPr>
                            <a:t>4,015</a:t>
                          </a:r>
                          <a:endParaRPr lang="ko-Kore-KR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3429055"/>
                      </a:ext>
                    </a:extLst>
                  </a:tr>
                  <a:tr h="434340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ko-Kore-KR" sz="2800"/>
                        </a:p>
                        <a:p>
                          <a:pPr algn="ctr"/>
                          <a:r>
                            <a:rPr lang="en-US" altLang="ko-Kore-KR" sz="2200"/>
                            <a:t>Depth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B233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62879" t="-485294" r="-2273" b="-2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648051"/>
                      </a:ext>
                    </a:extLst>
                  </a:tr>
                  <a:tr h="4343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B283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62879" t="-568571" r="-2273" b="-12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7968865"/>
                      </a:ext>
                    </a:extLst>
                  </a:tr>
                  <a:tr h="43434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200" dirty="0"/>
                            <a:t>B571</a:t>
                          </a:r>
                          <a:endParaRPr lang="ko-Kore-KR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62879" t="-688235" r="-2273" b="-2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522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D528F996-996B-2FCE-D554-B05F7482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Shor on ECDLP (Elliptic Curve Discrete Logarithmic Problems)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4185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5111</TotalTime>
  <Words>1719</Words>
  <Application>Microsoft Macintosh PowerPoint</Application>
  <PresentationFormat>와이드스크린</PresentationFormat>
  <Paragraphs>319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Calibri Light</vt:lpstr>
      <vt:lpstr>HlpgymMSBM10</vt:lpstr>
      <vt:lpstr>CMR10</vt:lpstr>
      <vt:lpstr>Calibri</vt:lpstr>
      <vt:lpstr>VdxdjnTimes</vt:lpstr>
      <vt:lpstr>Cambria Math</vt:lpstr>
      <vt:lpstr>Arial</vt:lpstr>
      <vt:lpstr>맑은 고딕</vt:lpstr>
      <vt:lpstr>CMMI10</vt:lpstr>
      <vt:lpstr>JtmkpfTimes</vt:lpstr>
      <vt:lpstr>Office 테마</vt:lpstr>
      <vt:lpstr>Optimized Implementation of Quantum Binary Field Multiplication with Toffoli Depth One</vt:lpstr>
      <vt:lpstr>PowerPoint 프레젠테이션</vt:lpstr>
      <vt:lpstr>Our Contribution</vt:lpstr>
      <vt:lpstr>Quantum Computing</vt:lpstr>
      <vt:lpstr>Quantum Computer</vt:lpstr>
      <vt:lpstr>Cryptosystems in Quantum World</vt:lpstr>
      <vt:lpstr>Shor on RSA</vt:lpstr>
      <vt:lpstr>Shor on ECDLP (Elliptic Curve Discrete Logarithmic Problems)</vt:lpstr>
      <vt:lpstr>Shor on ECDLP (Elliptic Curve Discrete Logarithmic Problems)</vt:lpstr>
      <vt:lpstr>Shor on ECDLP (Elliptic Curve Discrete Logarithmic Problems)</vt:lpstr>
      <vt:lpstr>Quantum Gates</vt:lpstr>
      <vt:lpstr>Quantum Gates</vt:lpstr>
      <vt:lpstr>Related Work: D. Maslov et al.</vt:lpstr>
      <vt:lpstr>Related Work: S. Kepley et al.</vt:lpstr>
      <vt:lpstr>Related Work: I. van Hoof</vt:lpstr>
      <vt:lpstr>Proposed Quantum Binary Multiplication</vt:lpstr>
      <vt:lpstr>Proposed Quantum Binary Multiplication</vt:lpstr>
      <vt:lpstr>Proposed Quantum Binary Multiplication</vt:lpstr>
      <vt:lpstr>Proposed Quantum Binary Multiplication</vt:lpstr>
      <vt:lpstr>Proposed Quantum Binary Multiplication</vt:lpstr>
      <vt:lpstr>Proposed Quantum Binary Multiplication</vt:lpstr>
      <vt:lpstr>Proposed Quantum Binary Multiplication</vt:lpstr>
      <vt:lpstr>Proposed Quantum Binary Multiplication</vt:lpstr>
      <vt:lpstr>Proposed Quantum Binary Multiplication</vt:lpstr>
      <vt:lpstr>Proposed Quantum Binary Multiplication</vt:lpstr>
      <vt:lpstr>Performance</vt:lpstr>
      <vt:lpstr>Conclusion &amp; Future work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Toffolli Optimized Quantum Multiplication</dc:title>
  <dc:creator>장경배</dc:creator>
  <cp:lastModifiedBy>장경배</cp:lastModifiedBy>
  <cp:revision>274</cp:revision>
  <dcterms:created xsi:type="dcterms:W3CDTF">2022-04-17T03:42:29Z</dcterms:created>
  <dcterms:modified xsi:type="dcterms:W3CDTF">2022-08-29T06:02:44Z</dcterms:modified>
</cp:coreProperties>
</file>